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7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5" r:id="rId7"/>
    <p:sldId id="264" r:id="rId8"/>
    <p:sldId id="267" r:id="rId9"/>
    <p:sldId id="268" r:id="rId10"/>
    <p:sldId id="269" r:id="rId11"/>
    <p:sldId id="270" r:id="rId12"/>
    <p:sldId id="271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5" r:id="rId24"/>
    <p:sldId id="301" r:id="rId25"/>
    <p:sldId id="288" r:id="rId26"/>
    <p:sldId id="283" r:id="rId27"/>
    <p:sldId id="302" r:id="rId28"/>
    <p:sldId id="303" r:id="rId29"/>
    <p:sldId id="287" r:id="rId30"/>
    <p:sldId id="291" r:id="rId31"/>
    <p:sldId id="304" r:id="rId32"/>
    <p:sldId id="292" r:id="rId33"/>
    <p:sldId id="290" r:id="rId34"/>
    <p:sldId id="305" r:id="rId35"/>
    <p:sldId id="293" r:id="rId36"/>
    <p:sldId id="294" r:id="rId37"/>
    <p:sldId id="296" r:id="rId38"/>
    <p:sldId id="298" r:id="rId39"/>
    <p:sldId id="295" r:id="rId40"/>
    <p:sldId id="299" r:id="rId41"/>
    <p:sldId id="306" r:id="rId42"/>
    <p:sldId id="307" r:id="rId43"/>
    <p:sldId id="308" r:id="rId44"/>
    <p:sldId id="300" r:id="rId45"/>
    <p:sldId id="309" r:id="rId46"/>
    <p:sldId id="310" r:id="rId47"/>
    <p:sldId id="311" r:id="rId48"/>
    <p:sldId id="312" r:id="rId49"/>
    <p:sldId id="313" r:id="rId50"/>
    <p:sldId id="314" r:id="rId51"/>
    <p:sldId id="318" r:id="rId52"/>
    <p:sldId id="323" r:id="rId53"/>
    <p:sldId id="329" r:id="rId54"/>
    <p:sldId id="321" r:id="rId55"/>
    <p:sldId id="330" r:id="rId56"/>
    <p:sldId id="315" r:id="rId57"/>
    <p:sldId id="326" r:id="rId58"/>
    <p:sldId id="320" r:id="rId59"/>
    <p:sldId id="324" r:id="rId60"/>
    <p:sldId id="316" r:id="rId61"/>
    <p:sldId id="317" r:id="rId62"/>
    <p:sldId id="325" r:id="rId63"/>
    <p:sldId id="319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36" autoAdjust="0"/>
  </p:normalViewPr>
  <p:slideViewPr>
    <p:cSldViewPr>
      <p:cViewPr>
        <p:scale>
          <a:sx n="115" d="100"/>
          <a:sy n="115" d="100"/>
        </p:scale>
        <p:origin x="-876" y="20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png"/><Relationship Id="rId4" Type="http://schemas.microsoft.com/office/2007/relationships/hdphoto" Target="../media/hdphoto2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928670"/>
            <a:ext cx="8001056" cy="1785950"/>
          </a:xfrm>
        </p:spPr>
        <p:txBody>
          <a:bodyPr>
            <a:noAutofit/>
          </a:bodyPr>
          <a:lstStyle/>
          <a:p>
            <a:r>
              <a:rPr lang="ru-RU" sz="5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istral" pitchFamily="66" charset="0"/>
              </a:rPr>
              <a:t>Донские архивы рассказывают....</a:t>
            </a:r>
            <a:r>
              <a:rPr lang="ru-RU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istral" pitchFamily="66" charset="0"/>
              </a:rPr>
              <a:t/>
            </a:r>
            <a:br>
              <a:rPr lang="ru-RU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istral" pitchFamily="66" charset="0"/>
              </a:rPr>
            </a:b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latin typeface="Mistral" pitchFamily="66" charset="0"/>
            </a:endParaRPr>
          </a:p>
        </p:txBody>
      </p:sp>
      <p:pic>
        <p:nvPicPr>
          <p:cNvPr id="2050" name="Picture 2" descr="C:\Documents and Settings\ТактароваЕ\Рабочий стол\Эмблема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2071678"/>
            <a:ext cx="3214710" cy="3217561"/>
          </a:xfrm>
          <a:prstGeom prst="rect">
            <a:avLst/>
          </a:prstGeom>
          <a:noFill/>
        </p:spPr>
      </p:pic>
      <p:pic>
        <p:nvPicPr>
          <p:cNvPr id="5" name="Рисунок 4" descr="Логотип комитета2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5857884" y="3571852"/>
            <a:ext cx="3500462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786182" y="6072206"/>
            <a:ext cx="457203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Государственный архив Ростовской области</a:t>
            </a:r>
          </a:p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r="-5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4429124" y="428604"/>
            <a:ext cx="428628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Начало деятельности архивных учреждений Ростовской области почти совпадает с передачей архивных учреждений в ведение НКВД СССР на основании Указа Президиума Верховного Совета СССР от 16 апреля 1938 г. 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В 1939 г. Ростовское областное архивное управление было реорганизовано в архивный отдел Управления НКВД по Ростовской области.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Book Antiqua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6626" name="Picture 2" descr="C:\Documents and Settings\ТактароваЕ\Рабочий стол\95 лет АС - новые планшеты\новая версия планшет 2\6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3865717" cy="59669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r="-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ТактароваЕ\Рабочий стол\95 лет АС - новые планшеты\новая версия планшет 2\7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6"/>
            <a:ext cx="3714777" cy="2165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1" name="Picture 3" descr="C:\Documents and Settings\ТактароваЕ\Рабочий стол\95 лет АС - новые планшеты\новая версия планшет 2\7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714620"/>
            <a:ext cx="3820599" cy="2411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071538" y="5214950"/>
            <a:ext cx="25717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Научная разработка архивов в 1938 г.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Book Antiqua" pitchFamily="18" charset="0"/>
            </a:endParaRPr>
          </a:p>
        </p:txBody>
      </p:sp>
      <p:pic>
        <p:nvPicPr>
          <p:cNvPr id="5" name="Picture 2" descr="C:\Documents and Settings\ТактароваЕ\Рабочий стол\95 лет АС - новые планшеты\новая версия планшет 2\8-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642918"/>
            <a:ext cx="2844642" cy="3429025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357686" y="214290"/>
            <a:ext cx="40719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Из Положения о центральном, республиканском, краевом, областном государственном архиве. 1941 г.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429124" y="4071942"/>
            <a:ext cx="4000528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В предвоенный период был проведен ряд мер по оптимизации сети и структуры областных архивных учреждений. Весной 1941 года исторический, военный архивы и архив Октябрьской революции в Ростове-на-Дону были объединены в Государственный архив Ростовской области с филиалами в городах Таганроге и Шахты. </a:t>
            </a:r>
            <a:endParaRPr kumimoji="0" lang="ru-RU" sz="1500" b="0" i="0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71406" y="0"/>
            <a:ext cx="892975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Огромный труд был проделан областными архивистами по сохранению документов в годы Великой Отечественной войны. В условиях военного времени Архивным управлением была проведена эвакуация документов Государственного архива в г.Омск. Первый эшелон был отправлен из Ростова 4 сентября 1941 г., последний прибыл в Омск 14 ноября 1941 г.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Прибывшие в Омск документы были штабелями размещены в неприспособленных помещениях: 2-х гаражах, деревянной биллиардной и читальном зале городского сада.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Всего в Омск было вывезено свыше 1 миллиона единиц хранения (40 вагонов).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pic>
        <p:nvPicPr>
          <p:cNvPr id="29698" name="Picture 2" descr="C:\Documents and Settings\ТактароваЕ\Рабочий стол\95 лет АС - новые планшеты\новая версия планшет 2\9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634" y="2071678"/>
            <a:ext cx="4650274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 l="-19000" r="-16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214282" y="214290"/>
            <a:ext cx="828680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В 1943 г. Ростовская область </a:t>
            </a:r>
            <a:r>
              <a:rPr lang="ru-RU" b="1" dirty="0" smtClean="0">
                <a:solidFill>
                  <a:srgbClr val="C00000"/>
                </a:solidFill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была освобождена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от немецко-фашистских захватчиков: встал вопрос о реэвакуации документов Государственного архива Ростовской области.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ook Antiqua" pitchFamily="18" charset="0"/>
            </a:endParaRPr>
          </a:p>
        </p:txBody>
      </p:sp>
      <p:pic>
        <p:nvPicPr>
          <p:cNvPr id="30723" name="Picture 3" descr="C:\Documents and Settings\ТактароваЕ\Рабочий стол\95 лет АС - новые планшеты\новая версия планшет 2\11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500174"/>
            <a:ext cx="5474472" cy="4214842"/>
          </a:xfrm>
          <a:prstGeom prst="rect">
            <a:avLst/>
          </a:prstGeom>
          <a:noFill/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5715008" y="1214422"/>
            <a:ext cx="2928958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Документальный материал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госархива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был полностью реэвакуирован в г.Ростов-на-Дону к 1 октября 1945 г. Перевозка прошла в 5 приемов. Документы были реэвакуированы в том же составе, в каком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эвакуировались в 1941 г.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За время оккупации Ростовской области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немецко-фашисткими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захватчиками с ноября 1941 по март 1943 гг. по городским  и районным архивам было уничтожено 2376 фондов или 392351 дело, по предприятиям г.Ростова-на-Дону – 4069 фондов с количеством дел 3392592.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357158" y="5786454"/>
            <a:ext cx="507209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Телеграмма подполковника госбезопасности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Мартынец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начальнику УНКВД г.Омска Захарову о реэвакуации материалов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госархива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в октябре-ноябре 1944 г. с просьбой оказать содействие в погрузке. 12 октября 1944 г.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8572528" cy="192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В послевоенный период в архивное дело возвращается перспективное планирование, составляется пятилетний план по комплектованию государственных архивов на 1946 – 1950 гг. Вплоть до 1955 года проводились работы по систематизации и упорядочению фондов, сверке и розыску дел, их шифровке, приведению в порядок учетных документов, разборке и описанию россыпи, образовавшееся в результате неоднократных перемещений.</a:t>
            </a: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050" name="Picture 2" descr="C:\Documents and Settings\ТактароваЕ\Рабочий стол\95 лет АС - новые планшеты\новая версия планшет 3\03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928802"/>
            <a:ext cx="3571900" cy="33968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1" name="Picture 3" descr="C:\Documents and Settings\ТактароваЕ\Рабочий стол\95 лет АС - новые планшеты\новая версия планшет 3\3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1928802"/>
            <a:ext cx="4835273" cy="33575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143372" y="55721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Bookman Old Style" pitchFamily="18" charset="0"/>
              </a:rPr>
              <a:t>Рабочая комната отдела справок ГАРО. 1958 г.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572140"/>
            <a:ext cx="3714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man Old Style" pitchFamily="18" charset="0"/>
              </a:rPr>
              <a:t>Архивохранилище ГАРО после ремонта. 1952 г.</a:t>
            </a:r>
            <a:endParaRPr lang="ru-RU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ТактароваЕ\Рабочий стол\95 лет АС - новые планшеты\новая версия планшет 3\06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28604"/>
            <a:ext cx="4746891" cy="29814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000628" y="642918"/>
            <a:ext cx="23574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Bookman Old Style" pitchFamily="18" charset="0"/>
              </a:rPr>
              <a:t>Одна из рабочих комнат Шахтинского филиала ГАРО.</a:t>
            </a:r>
          </a:p>
          <a:p>
            <a:r>
              <a:rPr lang="ru-RU" sz="1600" dirty="0" smtClean="0">
                <a:latin typeface="Bookman Old Style" pitchFamily="18" charset="0"/>
              </a:rPr>
              <a:t>1958 г.</a:t>
            </a:r>
            <a:endParaRPr lang="ru-RU" sz="1600" dirty="0">
              <a:latin typeface="Bookman Old Style" pitchFamily="18" charset="0"/>
            </a:endParaRPr>
          </a:p>
        </p:txBody>
      </p:sp>
      <p:pic>
        <p:nvPicPr>
          <p:cNvPr id="30723" name="Picture 3" descr="C:\Documents and Settings\ТактароваЕ\Рабочий стол\95 лет АС - новые планшеты\новая версия планшет 3\07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2643182"/>
            <a:ext cx="3815130" cy="36007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428728" y="4643446"/>
            <a:ext cx="35004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Студентки-заочницы Московского государственного историко-архивного института, сотрудники Таганрогского филиала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госархива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Чикашова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и Тимофеева. 1958 г.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785786" y="28572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В конце 50-х – 60-е гг. архивы Ростовской области приступили к плановому комплектованию документами учреждений, организаций и предприятий с применением научных принципов и критериев экспертизы ценности документов. Это позволило принять на хранение документы, содержащие информацию обо всех сторонах жизни общества.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31746" name="Picture 2" descr="C:\Documents and Settings\ТактароваЕ\Рабочий стол\95 лет АС - новые планшеты\новая версия планшет 3\8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928802"/>
            <a:ext cx="6263910" cy="38576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786050" y="6143644"/>
            <a:ext cx="4306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Заседание ЭПК Архивного отдела. 1958 г.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0" y="142852"/>
            <a:ext cx="400049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В 1962 году архивы были выведены из системы Министерства внутренних дел СССР, а архивный отдел УВД облисполкома преобразовали в архивный отдел в составе исполкома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облсовета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32770" name="Picture 2" descr="C:\Documents and Settings\ТактароваЕ\Рабочий стол\95 лет АС - новые планшеты\новая версия планшет 3\10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736"/>
            <a:ext cx="3429024" cy="5169018"/>
          </a:xfrm>
          <a:prstGeom prst="rect">
            <a:avLst/>
          </a:prstGeom>
          <a:noFill/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4000496" y="1"/>
            <a:ext cx="5143504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В 1964 г. был создан филиал Государственного архива в г.Новочеркасске. Целью создания Новочеркасского филиала явилась необходимость совершенствования организации архивного дела в области; расширения источниковедческой базы научных исследований по истории советского общества; обеспечения сохранности и централизованного учета документов государственного Архивного фонда, улучшение организации государственного хранения документов учреждений городского, районного и сельского звена.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32772" name="Picture 4" descr="C:\Documents and Settings\ТактароваЕ\Рабочий стол\95 лет АС - новые планшеты\новая версия планшет 3\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500306"/>
            <a:ext cx="3328239" cy="4189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14744" y="0"/>
            <a:ext cx="5429256" cy="68941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Кардинальные изменения в политической и экономической жизни страны в 90-е годы наложили отпечаток на деятельность областной архивной отрасли. </a:t>
            </a:r>
            <a:endParaRPr lang="ru-RU" sz="17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основании Указа Президиума РФ от 24 августа 1991 г. </a:t>
            </a:r>
            <a:r>
              <a:rPr lang="ru-RU" sz="1700" dirty="0" smtClean="0">
                <a:solidFill>
                  <a:schemeClr val="bg2">
                    <a:lumMod val="25000"/>
                  </a:schemeClr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7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партийных архивах</a:t>
            </a:r>
            <a:r>
              <a:rPr lang="ru-RU" sz="1700" dirty="0" smtClean="0">
                <a:solidFill>
                  <a:schemeClr val="bg2">
                    <a:lumMod val="25000"/>
                  </a:schemeClr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7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архивный отдел принял в свою структуру партийный архив Ростовской области КПСС, на базе которого создан </a:t>
            </a:r>
            <a:r>
              <a:rPr lang="ru-RU" sz="17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Центр документации новейшей истории Ростовской области.</a:t>
            </a:r>
            <a:endParaRPr lang="ru-RU" sz="17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соответствии с распоряжением Правительства РФ от 23 апреля 1992 г. № 781 </a:t>
            </a:r>
            <a:r>
              <a:rPr lang="ru-RU" sz="1700" dirty="0" smtClean="0">
                <a:solidFill>
                  <a:schemeClr val="bg2">
                    <a:lumMod val="25000"/>
                  </a:schemeClr>
                </a:solidFill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17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lang="ru-RU" sz="17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постановлением Главы Администрации Ростовской области от 1 июля 1992 г. № 262 </a:t>
            </a:r>
            <a:r>
              <a:rPr lang="ru-RU" sz="1700" dirty="0" smtClean="0">
                <a:solidFill>
                  <a:schemeClr val="bg2">
                    <a:lumMod val="25000"/>
                  </a:schemeClr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7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создании объединенных </a:t>
            </a:r>
            <a:r>
              <a:rPr lang="ru-RU" sz="17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междуведомственных архивов по личному составу</a:t>
            </a:r>
            <a:r>
              <a:rPr lang="ru-RU" sz="17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городах и районах области</a:t>
            </a:r>
            <a:r>
              <a:rPr lang="ru-RU" sz="1700" dirty="0" smtClean="0">
                <a:solidFill>
                  <a:schemeClr val="bg2">
                    <a:lumMod val="25000"/>
                  </a:schemeClr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7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 администрациях создаются муниципальные архивы документов по личному составу.</a:t>
            </a:r>
            <a:endParaRPr lang="ru-RU" sz="17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Произошли и изменения в статусе органа управления архивным делом Ростовской области: в 1992 г. архивный отдел облисполкома был включен в структуру Администрации Ростовской области. В 1994 г. архивный отдел получил статус областного органа исполнительной власти в сфере архивного дела и был преобразован в комитет по управлению архивным делом Администрации Ростовской области, а с 17 августа 2011 г. переименован в </a:t>
            </a:r>
            <a:r>
              <a:rPr lang="ru-RU" sz="17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комитет по управлению архивным делом Ростовской области</a:t>
            </a:r>
            <a:r>
              <a:rPr lang="ru-RU" sz="17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17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ТактароваЕ\Рабочий стол\95 лет АС - новые планшеты\новая версия планшет 3\14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0"/>
            <a:ext cx="3972116" cy="59196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20" name="Picture 4" descr="C:\Documents and Settings\ТактароваЕ\Рабочий стол\95 лет АС - новые планшеты\новая версия планшет 3\14-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251" y="3071810"/>
            <a:ext cx="4668063" cy="2791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000596" y="5929330"/>
            <a:ext cx="41434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Из постановления Главы Администрации Ростовской области от 1 июля 1992 г. № 262 «О создании объединенных междуведомственных архивов по личному составу в городах и районах области»</a:t>
            </a:r>
            <a:endParaRPr lang="ru-RU" sz="1200" dirty="0" smtClean="0">
              <a:latin typeface="Bookman Old Styl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5929330"/>
            <a:ext cx="3929058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Сотрудники муниципального архива города Ростова-на-Дону ведут прием граждан</a:t>
            </a:r>
            <a:endParaRPr lang="ru-RU" sz="1400" dirty="0" smtClean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r="-6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428604"/>
            <a:ext cx="35719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Book Antiqua" pitchFamily="18" charset="0"/>
              </a:rPr>
              <a:t>Декрет «О реорганизации и централизации архивного дела в РСФСР», утвержденный на заседании Совета Народных Комиссаров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Book Antiqua" pitchFamily="18" charset="0"/>
              </a:rPr>
              <a:t>1 июня 1918 г.,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Book Antiqua" pitchFamily="18" charset="0"/>
              </a:rPr>
              <a:t>положил начало архивному строительству в масштабах страны и объявил все архивы государственной собственностью.</a:t>
            </a:r>
            <a:endParaRPr lang="ru-RU" sz="1600" b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5" name="Picture 3" descr="C:\Documents and Settings\ТактароваЕ\Рабочий стол\95 лет АС - новые планшеты\новая версия планшет 1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00042"/>
            <a:ext cx="4028729" cy="457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D:\Зам.директор\02. ИНФОРМАЦИЯ И ПУБЛИКАЦИЯ\!2018\выставка к 100-летию\6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3214686"/>
            <a:ext cx="1523536" cy="273148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357290" y="5929330"/>
            <a:ext cx="18573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itchFamily="18" charset="0"/>
              </a:rPr>
              <a:t>В.И.  Ленин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142976" y="0"/>
            <a:ext cx="7643834" cy="189282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В связи с реконструкцией угольной промышленности Юга России и для обеспечения сохранности архивных документов более 130 угольных шахт и разрезов, ликвидированных в ходе реструктуризации областных предприятий угольной промышленности, в августе 2003 г. Губернатором Ростовской  области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  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было подписано Постановление № 353 о ликвидации Шахтинского филиала Государственного архива Ростовской области, Шахтинского муниципального архива документов по личному  составу, архивного отдела Администрации  г. Шахты и создании на их базе с 1 января 2004 года государственного учреждения 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«Центр хранения архивных документов в городе Шахты Ростовской области».</a:t>
            </a:r>
            <a:endParaRPr kumimoji="0" lang="ru-RU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35842" name="Picture 2" descr="C:\Documents and Settings\ТактароваЕ\Рабочий стол\95 лет АС - новые планшеты\новая версия планшет 3\15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7" y="2357430"/>
            <a:ext cx="4285989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928662" y="5572140"/>
            <a:ext cx="3286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Bookman Old Style" pitchFamily="18" charset="0"/>
              </a:rPr>
              <a:t>Здание Центра хранения архивных документов в г.Шахты</a:t>
            </a:r>
            <a:endParaRPr lang="ru-RU" sz="1400" dirty="0">
              <a:latin typeface="Bookman Old Style" pitchFamily="18" charset="0"/>
            </a:endParaRPr>
          </a:p>
        </p:txBody>
      </p:sp>
      <p:pic>
        <p:nvPicPr>
          <p:cNvPr id="35843" name="Picture 3" descr="C:\Documents and Settings\ТактароваЕ\Рабочий стол\95 лет АС - новые планшеты\новая версия планшет 3\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2000240"/>
            <a:ext cx="3214710" cy="45419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ТактароваЕ\Рабочий стол\95 лет АС - новые планшеты\новая версия планшет 3\17-1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642917"/>
            <a:ext cx="4000528" cy="6123117"/>
          </a:xfrm>
          <a:prstGeom prst="rect">
            <a:avLst/>
          </a:prstGeom>
          <a:noFill/>
        </p:spPr>
      </p:pic>
      <p:pic>
        <p:nvPicPr>
          <p:cNvPr id="36867" name="Picture 3" descr="C:\Documents and Settings\ТактароваЕ\Рабочий стол\95 лет АС - новые планшеты\новая версия планшет 3\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928670"/>
            <a:ext cx="4636697" cy="3429024"/>
          </a:xfrm>
          <a:prstGeom prst="rect">
            <a:avLst/>
          </a:prstGeom>
          <a:noFill/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4143372" y="4714884"/>
            <a:ext cx="300039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Из постановления Главы Администрации Ростовской области № 277 от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06.10.1994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«О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преобразовании архивного отдела в Комитет по управлению архивным делом Администрации Ростовской области»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4214810" y="0"/>
            <a:ext cx="464347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Заседание коллегии комитета по управлению архивным делом Ростовской области, посвященное информатизации архивной отрасли. 2012 г.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357166"/>
            <a:ext cx="82153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0"/>
            <a:ext cx="91440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100-летнюю историю система управления архивным делом Ростовской области прошла  путь становления и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достигла значительных результатов в организации работы архивной отрасли на Дону.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Сегодня основными направлениями деятельности комитета по управлению архивным делом Ростовской области являются разработка и реализация  на территории Ростовской области государственной политики в сфере архивного дела; обеспечение единых принципов хранения, комплектования, учета и использования архивных документов в государственных и муниципальных архивах области, контроль за соблюдением законодательства об архивном деле.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течение 2014-2018 гг. Комитетом организованы и проведены следующие важные для архивной службы мероприятия: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642910" y="2071678"/>
            <a:ext cx="3571900" cy="57150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принят Областной закон от 28.06.2017 года №1164-ЗС </a:t>
            </a:r>
            <a:r>
              <a:rPr lang="ru-RU" sz="1200" dirty="0" smtClean="0"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 архивном деле в Ростовской области</a:t>
            </a:r>
            <a:r>
              <a:rPr lang="ru-RU" sz="1200" dirty="0" smtClean="0">
                <a:ea typeface="Times New Roman" pitchFamily="18" charset="0"/>
                <a:cs typeface="Times New Roman" pitchFamily="18" charset="0"/>
              </a:rPr>
              <a:t>»</a:t>
            </a:r>
            <a:endParaRPr lang="ru-RU" sz="1200" dirty="0"/>
          </a:p>
        </p:txBody>
      </p:sp>
      <p:sp>
        <p:nvSpPr>
          <p:cNvPr id="6" name="Блок-схема: процесс 5"/>
          <p:cNvSpPr/>
          <p:nvPr/>
        </p:nvSpPr>
        <p:spPr>
          <a:xfrm>
            <a:off x="4929190" y="2071678"/>
            <a:ext cx="3714776" cy="57150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увеличен размер среднемесячной заработной платы сотрудников архивных учреждений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4929190" y="4000504"/>
            <a:ext cx="3857652" cy="71438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введена в эксплуатацию автоматизированная информационная система комитета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(СМЭВ + ЕПГ + МФЦ)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357158" y="2857496"/>
            <a:ext cx="2428892" cy="8572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введен в эксплуатацию новый двухэтажный корпус </a:t>
            </a:r>
            <a:r>
              <a:rPr lang="ru-RU" sz="1200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ЦХАД</a:t>
            </a:r>
            <a:r>
              <a:rPr lang="ru-RU" sz="1200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завершено его технологическое оснащение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3071802" y="2857496"/>
            <a:ext cx="2714644" cy="8572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проведена передислокация документов </a:t>
            </a:r>
            <a:r>
              <a:rPr lang="ru-RU" sz="1200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АДЛС</a:t>
            </a:r>
            <a:r>
              <a:rPr lang="ru-RU" sz="1200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новое помещение и завершено его технологическое оснащение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428596" y="4000504"/>
            <a:ext cx="3714776" cy="71438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произведено 100%-е оцифровывание описей документов архивами области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6072198" y="2857496"/>
            <a:ext cx="2928958" cy="8572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проведен  капремонт кровли ,чердачного  и межэтажных перекрытий части здания «ГАРО», приобретены металлические стеллажи, заменена отопительная система здания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142844" y="4929198"/>
            <a:ext cx="2643206" cy="64294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активизирована издательская деятельность – изданы сборники архивных документов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6143636" y="4929198"/>
            <a:ext cx="2643206" cy="64294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проведены Конгресс историков и заседание НМС архивных учреждений в г.Ростове-на-Дону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3143240" y="4929198"/>
            <a:ext cx="2643206" cy="64294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заключены договоры о сотрудничестве с ЮФУ, ДГТУ, а также с Донской митрополией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857224" y="5786454"/>
            <a:ext cx="7286676" cy="92869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практической работе комитета стала применяться новая форма взаимодействия </a:t>
            </a:r>
            <a:r>
              <a:rPr lang="ru-RU" sz="1200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семинары и совещания в режиме </a:t>
            </a:r>
            <a:r>
              <a:rPr lang="ru-RU" sz="12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видеоконфенцсвязи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- направленная на повышение эффективности деятельности комитета и архивных учреждений области и межведомственного сотрудничества с организациями-источниками комплектования</a:t>
            </a:r>
            <a:endParaRPr lang="ru-RU" sz="1200" dirty="0" smtClean="0">
              <a:solidFill>
                <a:schemeClr val="bg1"/>
              </a:solidFill>
              <a:latin typeface="Arial" pitchFamily="34" charset="0"/>
            </a:endParaRPr>
          </a:p>
          <a:p>
            <a:pPr algn="ctr"/>
            <a:endParaRPr lang="ru-RU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X:\ЦХАД 03.09\фото новой пристройки\новая пристройка Центра (5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214422"/>
            <a:ext cx="3071834" cy="4200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0"/>
            <a:ext cx="857252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2015 году комитету Губернатором Ростовской области В.Ю.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Голубевым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выделены средства из резервного фонда в размере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11772,2 тыс. рублей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обеспечения сохранности архивных документов и улучшения состояния материально-технической базы государственных архивных учреждений.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429264"/>
            <a:ext cx="32861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Введен в эксплуатацию новый двухэтажный корпус «ЦХАД» и завершено его технологическое оснащение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C:\Users\user5\Desktop\IMG_251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54" y="1214422"/>
            <a:ext cx="2714644" cy="421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X:\Буклет 2016\адлс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1214422"/>
            <a:ext cx="2857520" cy="421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3357554" y="5786454"/>
            <a:ext cx="56436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Проведена передислокация документов «АДЛС» в новое помещение и завершено его технологическое оснащение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57620" y="5429264"/>
            <a:ext cx="15994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старое помещение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786578" y="5429264"/>
            <a:ext cx="15383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новое помещение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35824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В 2016 году комитету Губернатором Ростовской области В.Ю.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Голубевым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выделены средства из резервного фонда в размере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13 034,0 тыс. рублей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для ГКУ РО «Государственный архив Ростовской области» на проведение капитального ремонта кровли и чердачного перекрытия литера «Д» и межэтажных перекрытий литера «Г» здания архива, а также приобретения металлических стеллажей. В 2017 г. проведен ремонт системы отопления и пожаротушения здания ГАРО.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chepurin\Documents\Литвиненко\ГАРО\капремонт 2016\DSC_01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736"/>
            <a:ext cx="3714776" cy="4929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chepurin\Documents\Литвиненко\ГАРО\капремонт 2016\DSC_0124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6" y="1428736"/>
            <a:ext cx="5000660" cy="421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57158" y="6357958"/>
            <a:ext cx="34967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Архивохранилище ГАРО во время ремонта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00496" y="5715016"/>
            <a:ext cx="5000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Архивохранилище ГАРО после завершении ремонтных работ и установке новых стеллажей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142852"/>
            <a:ext cx="87868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Комитетом активизируется работа по автоматизации архивной отрасли. В 2015 г. были завершены работы по оцифровыванию всех описей дел архивов области. Ведется компьютеризация читальных залов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госархивов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Введена в эксплуатацию автоматизированная информационная система комитета, позволившая заявителям обращаться через ЕПГУ и систему МФЦ, и получать архивную услугу в электронном виде, а также обеспечившая электронное взаимодействие архивов с Пенсионным фондом через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межведомственную системы электронного взаимодействия.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Рисунок 2" descr="C:\Users\chepurin\AppData\Local\Microsoft\Windows\Temporary Internet Files\Content.Word\0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643050"/>
            <a:ext cx="3286148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14282" y="4071942"/>
            <a:ext cx="21431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Пользователи 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читальном зале ГАРО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Рисунок 5" descr="X:\Литвиненко\Для буклета\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0" y="3214686"/>
            <a:ext cx="2886079" cy="3348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X:\Литвиненко\Для буклета\АИС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1571612"/>
            <a:ext cx="3667134" cy="34575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857884" y="5143512"/>
            <a:ext cx="21431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СМЭВ комитета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страница сайта «</a:t>
            </a:r>
            <a:r>
              <a:rPr kumimoji="0" lang="ru-RU" sz="1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Госуслуги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с архивной услугой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C:\Documents and Settings\ТактароваЕ\Рабочий стол\95 лет АС - новые планшеты\новый планшет 4\1-4.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4071966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2857496"/>
            <a:ext cx="9001156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Подписание комитетом по управлению архивным делом Ростовской области договоров о сотрудничестве с Южным федеральным университетом (2014 г.) и Донским государственным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техническим университетом (2017 г.),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направленных на предоставление возможности проведения научно-исследовательской и практической работы студентам в архивах области и повышение квалификации сотрудников архивов области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1" name="Picture 1" descr="D:\Зам.директор\02. ИНФОРМАЦИЯ И ПУБЛИКАЦИЯ\!2018\выставка к 100-летию\для выставки\комитет\DSC_71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52992"/>
            <a:ext cx="4071966" cy="2709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C:\Documents and Settings\ТактароваЕ\Рабочий стол\95 лет АС - новые планшеты\новый планшет 4\1-5.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857628"/>
            <a:ext cx="4071966" cy="2781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286248" y="4071942"/>
            <a:ext cx="450059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Подписание трехстороннего соглашения между комитетом по управлению архивным делом Ростовской области, государственным архивом Ростовской области и Донской митрополией Русской Православной Церкви, которое регламентировало совместные усилия сторон по сохранению, систематизации и использованию архивных документов о деятельности Русской Православной Церкви на юге России в целях объективного изучения исторической роли Православия в развитии российской государственности и культуры. 2014 г.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57818" y="357166"/>
            <a:ext cx="257176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мае 2015 г. комитетом было организовано и проведено совместное заседание НМС архивных учреждений Южного,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Северо-Кавказского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Крымского федеральных округов в г.Ростове-на-Дону.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X:\НМС 2015\фото НМС 2015\НМС-2015 ГАРО\26.05.15\DSC_014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5143536" cy="342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1071538" y="5000636"/>
            <a:ext cx="271464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сентябре 2015 г. комитет провел конгресс историков Дона «История и будущее Дона: путь к гражданскому согласию»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который посетили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свыше 1000 участников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chepurin\Desktop\Конгресс август 2015\фото\Пленарная часть\14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2714620"/>
            <a:ext cx="4929190" cy="3667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214290"/>
            <a:ext cx="7929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течение последних 5 лет активизирована издательская деятельность архивов - подготовлены сборники архивных документов и буклеты </a:t>
            </a:r>
            <a:endParaRPr lang="ru-RU" dirty="0"/>
          </a:p>
        </p:txBody>
      </p:sp>
      <p:pic>
        <p:nvPicPr>
          <p:cNvPr id="3" name="Рисунок 2" descr="01-1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4283" y="785795"/>
            <a:ext cx="2071702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02-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29454" y="857232"/>
            <a:ext cx="2071702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0" y="857232"/>
            <a:ext cx="3714776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3500462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chepurin\Desktop\буклет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6" t="16373" r="37222" b="16247"/>
          <a:stretch/>
        </p:blipFill>
        <p:spPr bwMode="auto">
          <a:xfrm>
            <a:off x="3571868" y="3714752"/>
            <a:ext cx="2909888" cy="2562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643314"/>
            <a:ext cx="3929090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Зам.директор\02. ИНФОРМАЦИЯ И ПУБЛИКАЦИЯ\!2018\выставка к 100-летию\для выставки\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285728"/>
            <a:ext cx="6346159" cy="4214842"/>
          </a:xfrm>
          <a:prstGeom prst="rect">
            <a:avLst/>
          </a:prstGeom>
          <a:noFill/>
        </p:spPr>
      </p:pic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6572264" y="500042"/>
            <a:ext cx="257173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Презентация первого тома сборника архивных документов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Дон в годы Революции и Гражданской войны. 1917-1920 гг.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 сентября 2017 г.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71604" y="5072074"/>
            <a:ext cx="214314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Презентация сборника архивных документов  «Изучая уникальное прошлое – строим экологически чистое будущее». 5 сентября 2017 г. </a:t>
            </a:r>
            <a:endParaRPr lang="ru-RU" sz="1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Зам.директор\02. ИНФОРМАЦИЯ И ПУБЛИКАЦИЯ\!2018\выставка к 100-летию\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9024" y="3143248"/>
            <a:ext cx="5250694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ТактароваЕ\Рабочий стол\95 лет АС - новые планшеты\новая версия планшет 1\02-2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428604"/>
            <a:ext cx="3786214" cy="13591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9" name="Picture 3" descr="C:\Documents and Settings\ТактароваЕ\Рабочий стол\95 лет АС - новые планшеты\новая версия планшет 1\02-2.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785926"/>
            <a:ext cx="3786214" cy="1377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0" name="Picture 4" descr="C:\Documents and Settings\ТактароваЕ\Рабочий стол\95 лет АС - новые планшеты\новая версия планшет 1\02-2.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143249"/>
            <a:ext cx="3804112" cy="2143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1" name="Picture 5" descr="C:\Documents and Settings\ТактароваЕ\Рабочий стол\95 лет АС - новые планшеты\новая версия планшет 1\02-2.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1" y="5286389"/>
            <a:ext cx="3786213" cy="810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429124" y="6072206"/>
            <a:ext cx="41434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latin typeface="Book Antiqua" pitchFamily="18" charset="0"/>
              </a:rPr>
              <a:t>Постановление </a:t>
            </a:r>
            <a:r>
              <a:rPr lang="ru-RU" sz="1000" dirty="0" err="1" smtClean="0">
                <a:latin typeface="Book Antiqua" pitchFamily="18" charset="0"/>
              </a:rPr>
              <a:t>Доноблисполкома</a:t>
            </a:r>
            <a:r>
              <a:rPr lang="ru-RU" sz="1000" dirty="0" smtClean="0">
                <a:latin typeface="Book Antiqua" pitchFamily="18" charset="0"/>
              </a:rPr>
              <a:t> от 2 июля 1920 г. об учреждении Донского областного архивного управления </a:t>
            </a:r>
          </a:p>
          <a:p>
            <a:pPr algn="ctr"/>
            <a:r>
              <a:rPr lang="ru-RU" sz="1000" dirty="0" smtClean="0">
                <a:latin typeface="Book Antiqua" pitchFamily="18" charset="0"/>
              </a:rPr>
              <a:t>с 1 июля 1920 г. </a:t>
            </a:r>
            <a:endParaRPr lang="ru-RU" sz="1000" dirty="0">
              <a:latin typeface="Book Antiqu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285728"/>
            <a:ext cx="4071966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700" b="1" dirty="0" smtClean="0">
              <a:solidFill>
                <a:srgbClr val="C00000"/>
              </a:solidFill>
              <a:latin typeface="Book Antiqua" pitchFamily="18" charset="0"/>
            </a:endParaRPr>
          </a:p>
          <a:p>
            <a:pPr algn="ctr"/>
            <a:r>
              <a:rPr lang="ru-RU" sz="1700" b="1" dirty="0" smtClean="0">
                <a:solidFill>
                  <a:srgbClr val="C00000"/>
                </a:solidFill>
                <a:latin typeface="Book Antiqua" pitchFamily="18" charset="0"/>
              </a:rPr>
              <a:t>На Дону архивное строительство началось в 1920 году, после окончательного утверждения Советской власти.</a:t>
            </a:r>
            <a:endParaRPr lang="ru-RU" sz="1700" dirty="0" smtClean="0">
              <a:solidFill>
                <a:srgbClr val="C00000"/>
              </a:solidFill>
              <a:latin typeface="Book Antiqua" pitchFamily="18" charset="0"/>
            </a:endParaRPr>
          </a:p>
          <a:p>
            <a:pPr algn="just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itchFamily="18" charset="0"/>
              </a:rPr>
              <a:t>     18 апреля для учета и проверки Ростовских архивов была образована особая Комиссия в составе представителей Управления Делами 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itchFamily="18" charset="0"/>
              </a:rPr>
              <a:t>Донисполкома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itchFamily="18" charset="0"/>
              </a:rPr>
              <a:t>, отдела Народного образования и Полиграфического отдела 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itchFamily="18" charset="0"/>
              </a:rPr>
              <a:t>Донсовнархоза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itchFamily="18" charset="0"/>
              </a:rPr>
              <a:t>. </a:t>
            </a:r>
          </a:p>
          <a:p>
            <a:pPr algn="just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itchFamily="18" charset="0"/>
              </a:rPr>
              <a:t>      Комиссия, просуществовавшая до 1 июля 1920 г., обследовала 30 архивов Ростова, Новочеркасска, Азова. В процессе работы комиссии выяснилось, что необходимо создать учреждение, которое занималось бы не только учетом, но и собирало архивы, и хранило их. </a:t>
            </a:r>
          </a:p>
          <a:p>
            <a:pPr algn="ctr"/>
            <a:r>
              <a:rPr lang="ru-RU" sz="1700" b="1" dirty="0" smtClean="0">
                <a:solidFill>
                  <a:srgbClr val="C00000"/>
                </a:solidFill>
                <a:latin typeface="Book Antiqua" pitchFamily="18" charset="0"/>
              </a:rPr>
              <a:t>1 июля 1920 года было учреждено Донское областное архивное управление, которое возглавило всю работу по учету, сохранению и использованию единого областного архивного фонда.</a:t>
            </a:r>
            <a:endParaRPr lang="ru-RU" sz="1700" dirty="0">
              <a:solidFill>
                <a:srgbClr val="C0000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0"/>
            <a:ext cx="85725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2015 г. было закуплено новое выставочное оборудование. Выставки архивных документов готовятся на высоком художественном и профессиональном уровне. Стационарный вариант выставок экспонируется во время проведения различных мероприятий, электронный вариант – на сайтах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госархивов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643042" y="5500702"/>
            <a:ext cx="2214578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Экспонирование выставки «Революция и Гражданская война.</a:t>
            </a:r>
            <a:r>
              <a:rPr kumimoji="0" lang="ru-RU" sz="13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Февраль 1917 -   май 1918 гг.»  в Музее русско-армянской дружбы 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266" name="Picture 2" descr="C:\Documents and Settings\ТактароваЕ\Рабочий стол\ЖУКОВА\Безымянны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7232"/>
            <a:ext cx="4974680" cy="3505291"/>
          </a:xfrm>
          <a:prstGeom prst="rect">
            <a:avLst/>
          </a:prstGeom>
          <a:noFill/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000628" y="857232"/>
            <a:ext cx="1857388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Электронный</a:t>
            </a:r>
            <a:r>
              <a:rPr kumimoji="0" lang="ru-RU" sz="13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вариант выставки 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«Революция и Гражданская война.</a:t>
            </a:r>
            <a:r>
              <a:rPr kumimoji="0" lang="ru-RU" sz="13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Февраль 1917 -   май 1918 гг.»  на сайте ГАРО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265" name="Picture 1" descr="D:\Зам.директор\02. ИНФОРМАЦИЯ И ПУБЛИКАЦИЯ\!2018\выставка к 100-летию\для выставки\IMG-20171128-WA0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3357562"/>
            <a:ext cx="4959690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Зам.директор\02. ИНФОРМАЦИЯ И ПУБЛИКАЦИЯ\!2018\выставка к 100-летию\для выставки\Безымянный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903795"/>
            <a:ext cx="7072362" cy="3946613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500034" y="142852"/>
            <a:ext cx="7000924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2017 г. комитетом</a:t>
            </a:r>
            <a:r>
              <a:rPr kumimoji="0" lang="ru-RU" sz="13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был запущен </a:t>
            </a:r>
            <a:r>
              <a:rPr kumimoji="0" lang="ru-RU" sz="13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онлайн</a:t>
            </a:r>
            <a:r>
              <a:rPr kumimoji="0" lang="ru-RU" sz="13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проект «Архивный хронограф. 100 лет Революции. Донские события», где на данный момент опубликовано около 400 документов, хранящихся в ГАРО и ЦДНИРО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7346" name="Picture 2" descr="D:\Зам.директор\02. ИНФОРМАЦИЯ И ПУБЛИКАЦИЯ\!2018\выставка к 100-летию\для выставки\комитет\фото музей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2161495"/>
            <a:ext cx="3357586" cy="4482215"/>
          </a:xfrm>
          <a:prstGeom prst="rect">
            <a:avLst/>
          </a:prstGeom>
          <a:noFill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85786" y="6143644"/>
            <a:ext cx="457203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Презентация </a:t>
            </a:r>
            <a:r>
              <a:rPr kumimoji="0" lang="ru-RU" sz="13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Архивного хронографа в Музее русско-армянской дружбы. 2017 г.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Зам.директор\02. ИНФОРМАЦИЯ И ПУБЛИКАЦИЯ\!2018\выставка к 100-летию\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5172777" cy="344804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429256" y="285728"/>
            <a:ext cx="200026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Заседание общественного совета при комитете по управлению архивным делом Ростовской области.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18 января 2018 г.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D:\Зам.директор\02. ИНФОРМАЦИЯ И ПУБЛИКАЦИЯ\!2018\выставка к 100-летию\0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063" y="2857497"/>
            <a:ext cx="5643655" cy="3761964"/>
          </a:xfrm>
          <a:prstGeom prst="rect">
            <a:avLst/>
          </a:prstGeom>
          <a:noFill/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00034" y="5072074"/>
            <a:ext cx="2786082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Заседание коллегии комитета по управлению архивным делом Ростовской области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 итогах работы архивных учреждений Ростовской области в 2017 г. и задачах на 2018 г.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видео-формате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571472" y="214291"/>
            <a:ext cx="828680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Принят Областной закон от 28 июня 2017 года№1164-ЗС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 архивном деле в Ростовской области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разработанный комитетом в целях совершенствования регулирования отношений в сфере архивного дела. С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 сентября 2017 года увеличен размер среднемесячной заработной платы сотрудников государственных казенных архивных учреждений (постановление Правительства области от 3 августа 2017 г. №532)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4" t="11888" r="33281" b="20500"/>
          <a:stretch/>
        </p:blipFill>
        <p:spPr bwMode="auto">
          <a:xfrm>
            <a:off x="857224" y="1571612"/>
            <a:ext cx="3571900" cy="5029198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1" t="9164" r="28018" b="4650"/>
          <a:stretch/>
        </p:blipFill>
        <p:spPr bwMode="auto">
          <a:xfrm>
            <a:off x="4857752" y="1571612"/>
            <a:ext cx="3609975" cy="5000660"/>
          </a:xfrm>
          <a:prstGeom prst="rect">
            <a:avLst/>
          </a:prstGeom>
          <a:ln w="3175">
            <a:solidFill>
              <a:schemeClr val="tx1"/>
            </a:solidFill>
          </a:ln>
          <a:scene3d>
            <a:camera prst="obliqueBottomLeft"/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0" y="0"/>
            <a:ext cx="9001156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ОСНОВНЫЕ ЗАДАЧИ АРХИВНОЙ ОТРАСЛИ РОСТОВСКОЙ ОБЛАСТИ НА 2018 ГОД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азработка проекта администрирования внутренней работы архивной службы области, повышения качества и доступности предоставления государственных и муниципальных услуг в сфере архивного дела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проект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Интернет-портала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Донские архивы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Сохранение уровня среднемесячной заработной платы в государственных архивах области.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Подготовка и проведение заседания Научно-методического Совета архивных учреждений Южного 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Северо-Кавказского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федеральных округов в республике Калмыкия 15-16 мая 2018 г.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Осуществление контроля за корректировкой проектно-сметной документации строительства нового здания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ГАРО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Завершение оборудования автоматизированной системой газового пожаротушения нового корпуса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ЦХАД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Продолжение оцифровывания архивных документов государственными и муниципальными архивами области.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 Реализация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Плана мероприятий, проводимых в Ростовской области в 2018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году 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рамках празднования 100-летия образования государственной архивной службы России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утвержденного распоряжением Правительства Ростовской области от 06.10.2017 №590 в рамках исполнения пункта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Указа Президента Российской Федерации от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10.07.2017 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314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 праздновании 100-летия государственной архивной службы России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7.1. Организация и проведение Всероссийской научно-практической конференции, посвященной 100-летию образования государственной архивной службы России;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7.2. Организация и проведение областного конкурса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Юный архивист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7.3. Организация и проведение областного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телепроекта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освещению истории и современной деятельности архивов Дона, посвященного 100-летию образования государственной архивной службы России;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 Участие в открытии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межархивной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историко-документальной выставки к 100-летию государственной архивной службы России (г. Москва).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Государственный архив Ростовской области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его филиалы в городах Таганроге и Новочеркасске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являются крупнейшими хранилищами документальных материалов по истории юга России (территории бывшей области войска Донского (1745-1920гг.), Донской области 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Юго-Востока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России (1920-1924 гг.),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Северо-Кавказского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края (1924-1934 гг.), Азово-Черноморского края (1934-1937 гг.), Ростовской (с 1937 г.) и Каменской (1954-1957гг.) областей) в основном с середины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XVIII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века до наших дней.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Самые ранние документы, хранящиеся в ГАРО - подлинные грамоты 1688 и 1704 гг. на столбцах, составленные войсковыми атаманами.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хранилищах ГАРО в Ростове находится 2764 архивных фонда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 млн. 47619 ед.хр., из них 45540 НТД, 37144 особо ценных дела, 66487 фотодокументов. В списке источников комплектования архива в 2018 г. - 207организаций.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Сегодня архив переходит на новый уровень работы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происходит автоматизация архивного дела. С 2006 г. в ГАРО функционирует компьютерная программа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Комплекс-Архив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 каталогизации документов и дел.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Постепенно растет объем оцифрованных дел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прежде всего имеющих повреждения и россыпи.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Развивается сайт ГАРО, основными задачами которого являются обеспечение широкого доступа к архивным информационным ресурсам,  общим сведениям о деятельности архива, а также упрощение интерактивного взаимодействия архивистов с пользователями.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50" name="Picture 2" descr="C:\Documents and Settings\ТактароваЕ\Рабочий стол\95 лет АС - новые планшеты\новый планшет 4\2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571876"/>
            <a:ext cx="1436963" cy="3108325"/>
          </a:xfrm>
          <a:prstGeom prst="rect">
            <a:avLst/>
          </a:prstGeom>
          <a:noFill/>
        </p:spPr>
      </p:pic>
      <p:pic>
        <p:nvPicPr>
          <p:cNvPr id="2051" name="Picture 3" descr="C:\Documents and Settings\ТактароваЕ\Рабочий стол\95 лет АС - новые планшеты\новый планшет 4\2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786190"/>
            <a:ext cx="3294455" cy="2857520"/>
          </a:xfrm>
          <a:prstGeom prst="rect">
            <a:avLst/>
          </a:prstGeom>
          <a:noFill/>
        </p:spPr>
      </p:pic>
      <p:pic>
        <p:nvPicPr>
          <p:cNvPr id="2052" name="Picture 4" descr="C:\Documents and Settings\ТактароваЕ\Рабочий стол\95 лет АС - новые планшеты\новый планшет 4\2-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3817674"/>
            <a:ext cx="3643338" cy="28404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D:\Зам.директор\02. ИНФОРМАЦИЯ И ПУБЛИКАЦИЯ\!2018\выставка к 100-летию\для выставки\06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3580"/>
            <a:ext cx="4071966" cy="3054072"/>
          </a:xfrm>
          <a:prstGeom prst="rect">
            <a:avLst/>
          </a:prstGeom>
          <a:noFill/>
        </p:spPr>
      </p:pic>
      <p:pic>
        <p:nvPicPr>
          <p:cNvPr id="3074" name="Picture 2" descr="D:\Зам.директор\02. ИНФОРМАЦИЯ И ПУБЛИКАЦИЯ\!2018\выставка к 100-летию\для выставки\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357562"/>
            <a:ext cx="4286248" cy="2858894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285720" y="6273225"/>
            <a:ext cx="87154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Сотрудники отдела формирования ГАРО проводят занятия для организаций-источников комплектования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85720" y="3071810"/>
            <a:ext cx="37861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Прием граждан в столе справок ГАРО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169" name="Picture 1" descr="C:\Documents and Settings\ТактароваЕ\Рабочий стол\ЖУКОВА\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9184" y="3357562"/>
            <a:ext cx="4285189" cy="2857520"/>
          </a:xfrm>
          <a:prstGeom prst="rect">
            <a:avLst/>
          </a:prstGeom>
          <a:noFill/>
        </p:spPr>
      </p:pic>
      <p:pic>
        <p:nvPicPr>
          <p:cNvPr id="7170" name="Picture 2" descr="D:\Зам.директор\02. ИНФОРМАЦИЯ И ПУБЛИКАЦИЯ\!2018\выставка к 100-летию\для выставки\2018-04-03\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95760"/>
            <a:ext cx="4500594" cy="2999820"/>
          </a:xfrm>
          <a:prstGeom prst="rect">
            <a:avLst/>
          </a:prstGeom>
          <a:noFill/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857752" y="3000372"/>
            <a:ext cx="37861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читальном зале ГАРО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Зам.директор\02. ИНФОРМАЦИЯ И ПУБЛИКАЦИЯ\!2018\выставка к 100-летию\для выставки\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738169"/>
            <a:ext cx="4000528" cy="5334037"/>
          </a:xfrm>
          <a:prstGeom prst="rect">
            <a:avLst/>
          </a:prstGeom>
          <a:noFill/>
        </p:spPr>
      </p:pic>
      <p:pic>
        <p:nvPicPr>
          <p:cNvPr id="50179" name="Picture 3" descr="D:\Зам.директор\02. ИНФОРМАЦИЯ И ПУБЛИКАЦИЯ\!2018\выставка к 100-летию\для выставки\04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214289"/>
            <a:ext cx="4127678" cy="2756223"/>
          </a:xfrm>
          <a:prstGeom prst="rect">
            <a:avLst/>
          </a:prstGeom>
          <a:noFill/>
        </p:spPr>
      </p:pic>
      <p:pic>
        <p:nvPicPr>
          <p:cNvPr id="50181" name="Picture 5" descr="D:\Зам.директор\02. ИНФОРМАЦИЯ И ПУБЛИКАЦИЯ\!2018\выставка к 100-летию\для выставки\МИР СЕМЬ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720" y="2357430"/>
            <a:ext cx="4204997" cy="3729589"/>
          </a:xfrm>
          <a:prstGeom prst="rect">
            <a:avLst/>
          </a:prstGeom>
          <a:noFill/>
        </p:spPr>
      </p:pic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285720" y="6215082"/>
            <a:ext cx="83582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Сотрудники отдела информации и публикации ГАРО во время проведения информационных мероприятий 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 descr="C:\Documents and Settings\ТактароваЕ\Рабочий стол\фото об архиве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14291"/>
            <a:ext cx="4214842" cy="2757758"/>
          </a:xfrm>
          <a:prstGeom prst="rect">
            <a:avLst/>
          </a:prstGeom>
          <a:noFill/>
        </p:spPr>
      </p:pic>
      <p:pic>
        <p:nvPicPr>
          <p:cNvPr id="51205" name="Picture 5" descr="D:\Зам.директор\02. ИНФОРМАЦИЯ И ПУБЛИКАЦИЯ\!2018\выставка к 100-летию\для выставки\Круглый стол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14290"/>
            <a:ext cx="4168616" cy="2768613"/>
          </a:xfrm>
          <a:prstGeom prst="rect">
            <a:avLst/>
          </a:prstGeom>
          <a:noFill/>
        </p:spPr>
      </p:pic>
      <p:pic>
        <p:nvPicPr>
          <p:cNvPr id="51208" name="Picture 8" descr="D:\Зам.директор\02. ИНФОРМАЦИЯ И ПУБЛИКАЦИЯ\!2018\выставка к 100-летию\для выставки\экскурси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8447" y="3214686"/>
            <a:ext cx="4314667" cy="2857520"/>
          </a:xfrm>
          <a:prstGeom prst="rect">
            <a:avLst/>
          </a:prstGeom>
          <a:noFill/>
        </p:spPr>
      </p:pic>
      <p:pic>
        <p:nvPicPr>
          <p:cNvPr id="51209" name="Picture 9" descr="D:\Зам.директор\02. ИНФОРМАЦИЯ И ПУБЛИКАЦИЯ\!2018\выставка к 100-летию\для выставки\4 (1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3214686"/>
            <a:ext cx="4160921" cy="2857500"/>
          </a:xfrm>
          <a:prstGeom prst="rect">
            <a:avLst/>
          </a:prstGeom>
          <a:noFill/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714480" y="6143644"/>
            <a:ext cx="60007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Сотрудники ГАРО во время проведения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круглых столов, лекций, экскурсий, экспонирования выставок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Зам.директор\02. ИНФОРМАЦИЯ И ПУБЛИКАЦИЯ\!2018\выставка к 100-летию\для выставки\18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42852"/>
            <a:ext cx="2643206" cy="3269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2857488" y="3357562"/>
            <a:ext cx="228601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Сотрудники отдела обеспечения сохранности, реставрации и учета ГАРО за работой.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928926" y="6000768"/>
            <a:ext cx="157163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Оцифровывание архивных документов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Picture 2" descr="D:\Зам.директор\02. ИНФОРМАЦИЯ И ПУБЛИКАЦИЯ\!2018\выставка к 100-летию\для выставки\студенты на практик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571876"/>
            <a:ext cx="3357586" cy="24631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786314" y="6000768"/>
            <a:ext cx="385765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Студенты Южного федерального университета на практике в ГАРО. Электронная каталогизация документов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Picture 55" descr="G:\Зона\Презентация\слайд4_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500438"/>
            <a:ext cx="2500330" cy="3214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7" name="Picture 1" descr="D:\Зам.директор\02. ИНФОРМАЦИЯ И ПУБЛИКАЦИЯ\!2018\выставка к 100-летию\для выставки\20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35695"/>
            <a:ext cx="2214578" cy="3321867"/>
          </a:xfrm>
          <a:prstGeom prst="rect">
            <a:avLst/>
          </a:prstGeom>
          <a:noFill/>
        </p:spPr>
      </p:pic>
      <p:pic>
        <p:nvPicPr>
          <p:cNvPr id="4098" name="Picture 2" descr="C:\Documents and Settings\ТактароваЕ\Рабочий стол\фото об архиве\19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71414"/>
            <a:ext cx="2500330" cy="33182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ТактароваЕ\Рабочий стол\95 лет АС - новые планшеты\новая версия планшет 1\02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8605"/>
            <a:ext cx="3871978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57158" y="2857496"/>
            <a:ext cx="38576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Book Antiqua" pitchFamily="18" charset="0"/>
              </a:rPr>
              <a:t>Из программы деятельности сотрудников Донского областного архивного управления по регистрации, разборке и перевозке архивов. Июль 1920 г. </a:t>
            </a:r>
          </a:p>
        </p:txBody>
      </p:sp>
      <p:pic>
        <p:nvPicPr>
          <p:cNvPr id="7" name="Picture 2" descr="C:\Documents and Settings\ТактароваЕ\Рабочий стол\95 лет АС - новые планшеты\новая версия планшет 1\02-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71480"/>
            <a:ext cx="3930618" cy="5143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500562" y="5715016"/>
            <a:ext cx="400052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Из программы деятельности сотрудников Донского областного архивного управления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по регистрации, разборке и перевозке архивов. Июль 1920 г.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5072074"/>
            <a:ext cx="4286280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Новочеркасский</a:t>
            </a:r>
            <a:r>
              <a:rPr kumimoji="0" lang="ru-RU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филиал 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ГАРО хранит 121 фонд – 54729 архивных документов за период с 1943 по 2013 гг., из них особо ценных дел – 3139,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научной документации – 575,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личного происхождения – 660 ед.хр.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D:\Зам.директор\02. ИНФОРМАЦИЯ И ПУБЛИКАЦИЯ\!2018\выставка к 100-летию\для выставки\школьные уроки в НФ ГАРО. Ферваль 2018 г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062102"/>
            <a:ext cx="4528894" cy="3224418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572000" y="6215082"/>
            <a:ext cx="42862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Проведение сотрудниками НФ ГАРО уроков в </a:t>
            </a:r>
            <a:r>
              <a:rPr lang="ru-RU" sz="1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овочеркасских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школах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071934" y="0"/>
            <a:ext cx="48577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Таганрогский филиал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ГАРО хранит 748 фондов, более 140 тысяч единиц хранения, более 3,5 тысяч книг, брошюр краеведческого направления, более 400 годовых комплектов газет и 3000 журналов</a:t>
            </a:r>
            <a:r>
              <a:rPr lang="ru-RU" sz="1500" dirty="0" smtClean="0"/>
              <a:t>.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D:\Зам.директор\02. ИНФОРМАЦИЯ И ПУБЛИКАЦИЯ\!2018\выставка к 100-летию\для выставки\ТФ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0"/>
            <a:ext cx="3724311" cy="4786322"/>
          </a:xfrm>
          <a:prstGeom prst="rect">
            <a:avLst/>
          </a:prstGeom>
          <a:noFill/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143372" y="1285860"/>
            <a:ext cx="300039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Публикация в газете «Таганрогская правда» о 190-летии Таганрогского драмтеатра,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мероприятиях, приуроченных к юбилейной дате,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том числе о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совместной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выставке документов ТФ ГАРО и театра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0"/>
            <a:ext cx="9144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Центре документации новейшей истории Ростовской области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хранится 3707 фондов, 1141720 единиц хранения. В составе фондов документы краевых, областных, окружных, волостных, городских и районных партийных и комсомольских органов, первичных организаций,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истпарта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Северо-Кавказского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ревкома,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Северо-Кавказского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отделения Всесоюзного общества старых большевиков, Таганрогской подпольной группы общества политкаторжан, о партизанском движении в Ростовской области в годы Великой Отечественной войны; Ростовской областной комиссии по учету ущерба и злодеяний, причиненных немецко-фашистскими оккупантами учреждениям, предприятиям и гражданам г. Ростова-на-Дону и Ростовской области, Ростовского стрелкового полка народного ополчения, коллекции  фотодокументов по истории Ростовских партийных и комсомольских организаций за 1919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1991 годы.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1991 года по настоящее время ГКУ РО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ЦДНИРО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комплектуется документами политических партий, общественных, профсоюзных и ветеранских организаций, благотворительных фондов, издательств, принимает на хранение документы личного происхождения от граждан.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последние годы заметно активизировалась деятельность архива по освоению и внедрению новых информационно-телекоммуникационных технологий. Ведется планомерная работа по оцифровыванию документов и научно-справочного аппарата к ним. Создаются информационные базы данных по фондам Центра для работы пользователей в читальном зале.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9458" name="Picture 2" descr="D:\Зам.директор\02. ИНФОРМАЦИЯ И ПУБЛИКАЦИЯ\!2018\выставка к 100-летию\муниципалы\Тактаровой Е.В\№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3643314"/>
            <a:ext cx="4143404" cy="275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500298" y="6357958"/>
            <a:ext cx="40719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Оцифровывание архивных документов в ЦДНИРО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Зам.директор\02. ИНФОРМАЦИЯ И ПУБЛИКАЦИЯ\!2018\выставка к 100-летию\муниципалы\Тактаровой Е.В\№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310" y="285728"/>
            <a:ext cx="4370252" cy="292895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071670" y="3286124"/>
            <a:ext cx="47863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Работа в архивохранилищах ЦДНИРО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6" name="Picture 4" descr="C:\Documents and Settings\ТактароваЕ\Рабочий стол\95 лет АС - новые планшеты\новый планшет 4\7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5" y="3659890"/>
            <a:ext cx="3664918" cy="281462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143108" y="6429396"/>
            <a:ext cx="45005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Читальный зал ЦДНИРО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Documents and Settings\ТактароваЕ\Рабочий стол\95 лет АС - новые планшеты\новый планшет 4\7-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292831"/>
            <a:ext cx="3929090" cy="29472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D:\Зам.директор\02. ИНФОРМАЦИЯ И ПУБЛИКАЦИЯ\!2018\выставка к 100-летию\муниципалы\Тактаровой Е.В\№ 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66"/>
            <a:ext cx="3929090" cy="294735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8596" y="3286124"/>
            <a:ext cx="40719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Мастер-класс по теме: «Историк и архивы» для студентов и магистрантов Таганрогского института им. А.П.Чехова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D:\Зам.директор\02. ИНФОРМАЦИЯ И ПУБЛИКАЦИЯ\!2018\выставка к 100-летию\муниципалы\Тактаровой Е.В\№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3857628"/>
            <a:ext cx="3572458" cy="237545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928794" y="6211669"/>
            <a:ext cx="4786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Урок-экскурсия, посвященная 75-ой годовщине освобождения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г. Ростова-на-Дону и области от немецко-фашистских захватчиков для учащихся 7 класса школы № 110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3" descr="D:\Зам.директор\02. ИНФОРМАЦИЯ И ПУБЛИКАЦИЯ\!2018\выставка к 100-летию\муниципалы\Тактаровой Е.В\№ 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57166"/>
            <a:ext cx="3906540" cy="292895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429124" y="32861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Торжественная передача творческих работ победителей городского конкурса сочинений «Когда была война» на постоянное хранение в ЦДНИРО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285720" y="71414"/>
            <a:ext cx="8501122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хранилищах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Центра хранения архивных документов в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г.Шахты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находится 1570 фондов, в которых сосредоточено 972885 единиц хранения, в том числе управленческой документации 146221 единиц хранения, по личному составу 826314 единиц хранения. Общая протяженность архивных полок составляет 12602 погонных метров.</a:t>
            </a:r>
            <a:r>
              <a:rPr lang="ru-RU" dirty="0" smtClean="0"/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Источниками комплектования ЦХАД являются 34 организации, в которых хранится свыше  8567 ед. хранения управленческой документации и 150871 - по личному составу.                                     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ЦХАД ежегодно проводит многочисленные мероприятия по популяризации архивного дела, проведению патриотического воспитания, выполняет сотни запросов.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5" name="Picture 3" descr="C:\Documents and Settings\ТактароваЕ\Рабочий стол\95 лет АС - новые планшеты\новый планшет 4\5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785926"/>
            <a:ext cx="5976979" cy="4482734"/>
          </a:xfrm>
          <a:prstGeom prst="rect">
            <a:avLst/>
          </a:prstGeom>
          <a:noFill/>
        </p:spPr>
      </p:pic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1714480" y="6273225"/>
            <a:ext cx="55721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Выполнение социально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правовых запросов в ЦХАД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Зам.директор\02. ИНФОРМАЦИЯ И ПУБЛИКАЦИЯ\!2018\выставка к 100-летию\для выставки\ЦХАД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3107529"/>
            <a:ext cx="4786346" cy="3589760"/>
          </a:xfrm>
          <a:prstGeom prst="rect">
            <a:avLst/>
          </a:prstGeom>
          <a:noFill/>
        </p:spPr>
      </p:pic>
      <p:pic>
        <p:nvPicPr>
          <p:cNvPr id="3074" name="Picture 2" descr="D:\Зам.директор\02. ИНФОРМАЦИЯ И ПУБЛИКАЦИЯ\!2018\выставка к 100-летию\для выставки\ЦХАД\Сотрудник ГКУ РО __ЦХАД__ во время работы с архивными документам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42852"/>
            <a:ext cx="3786214" cy="2839661"/>
          </a:xfrm>
          <a:prstGeom prst="rect">
            <a:avLst/>
          </a:prstGeom>
          <a:noFill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3000372"/>
            <a:ext cx="20002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Школьники на экскурсии в ЦХАД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929454" y="3000372"/>
            <a:ext cx="20002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хранилище ЦХАД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58016" y="4500570"/>
            <a:ext cx="15716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Сотрудники ЦХАД во время работы по ремонту архивных документов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D:\Зам.директор\02. ИНФОРМАЦИЯ И ПУБЛИКАЦИЯ\!2018\выставка к 100-летию\для выставки\ЦХАД\Шахтинские школьники во время экскурсии в ГКУ РО __ЦХАД_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42852"/>
            <a:ext cx="3786214" cy="28396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Зам.директор\02. ИНФОРМАЦИЯ И ПУБЛИКАЦИЯ\!2018\выставка к 100-летию\для выставки\ЦХАД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52"/>
            <a:ext cx="5619788" cy="4214842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5786414" y="142852"/>
            <a:ext cx="192885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Сотрудники ЦХАД во время проведения совестного мероприятия с Центром занятости населения города Шахты, посвященное юбилею Ростовской области в МБОУ СОШ № 40, г. Шахты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Зам.директор\02. ИНФОРМАЦИЯ И ПУБЛИКАЦИЯ\!2018\выставка к 100-летию\для выставки\ЦХАД\Совместный урок мужества ГКУ РО «ЦХАД»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2803918"/>
            <a:ext cx="5286412" cy="396480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5357826"/>
            <a:ext cx="33575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Совместный урок мужества ЦХАД и библиотеки им. В.А.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Закруткина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посвященный 74-й годовщине освобождения г. Шахты от немецко-фашистских захватчиков 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шахтинской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школе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428596" y="142852"/>
            <a:ext cx="835824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191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Государственное казённое учреждение Ростовской области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Архив документов по личному составу Ростовской области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(ГКУ РО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АДЛС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 образован в соответствии с постановлением  Правительства Ростовской области от 13.11.2012 № 990.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19150" algn="l"/>
              </a:tabLs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ГКУ РО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АДЛС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осуществляет хранение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архивных фондов,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переданных областным Ростовским межведомственным архивом, а так же документов, поступающих от ликвидированных трестов, управлений и организаций  города  Ростова-на-Дону  и  Ростовской области.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1915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На 01.01.2018 года в архиве хранятся документы по личному составу 824 ликвидированных организаций за 1928-2017 годы-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65583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ед.хранения.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1915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Работниками рассматриваются социально-правовые и тематические запросы физических и юридических лиц, количеством более 6000 в год, в большинстве с положительным результатом.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286124"/>
            <a:ext cx="4000528" cy="2786082"/>
          </a:xfrm>
          <a:prstGeom prst="rect">
            <a:avLst/>
          </a:prstGeom>
        </p:spPr>
      </p:pic>
      <p:pic>
        <p:nvPicPr>
          <p:cNvPr id="12290" name="Picture 2" descr="C:\Documents and Settings\ТактароваЕ\Рабочий стол\95 лет АС - новые планшеты\новый планшет 4\8-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286124"/>
            <a:ext cx="4333214" cy="279140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42910" y="6072206"/>
            <a:ext cx="34290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Заседание дирекции АДЛС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628" y="6072206"/>
            <a:ext cx="34290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Прием заявителей в АДЛС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357167"/>
            <a:ext cx="3929090" cy="27146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7158" y="3071810"/>
            <a:ext cx="36433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Коллективная работа в архивохранилище № 6 АДЛС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857232"/>
            <a:ext cx="3929090" cy="456724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072066" y="5429264"/>
            <a:ext cx="3429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Проверка надежности нового стеллажного оборудования в АДЛС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5" name="Picture 1" descr="C:\Documents and Settings\ТактароваЕ\Рабочий стол\95 лет АС - новые планшеты\новый планшет 4\8-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357562"/>
            <a:ext cx="3929090" cy="282512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85720" y="6215082"/>
            <a:ext cx="4000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Исполнение запросов граждан в архивохранилище № 2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АДЛС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3643314"/>
            <a:ext cx="2571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Экспонирование выставки, посвященной Великой Отечественной войне, в АДЛС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Kaidiridi\Desktop\ФОТО\семинар 19.10.17\20171019_1247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2643182"/>
            <a:ext cx="5786478" cy="355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R:\Общая\Гриненко_ИИ\2018 ГОД\КОМИТЕТ\ФОТО-100ЛЕТ\_DSC567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285728"/>
            <a:ext cx="5715039" cy="33575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071802" y="6143644"/>
            <a:ext cx="60721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Награждение комитетом по управлению архивным делом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Ростовской области главного бухгалтера АДЛС Толстых Н.В.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3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42844" y="285728"/>
            <a:ext cx="4071966" cy="132343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августа 1920 г. в Ростове-на-Дону был организован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Центральный исторический архив</a:t>
            </a: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42844" y="1428736"/>
            <a:ext cx="4214842" cy="424731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Центральный архив не только регулирует и направляет архивную работу: он имеет громадное значение и потому, что, подчиняя своему ведению архивы действующих учреждений, он в то же время зорко следит за судьбою документов вообще, предупреждая преждевременное уничтожение их самими учреждениями (что представляет нередкое явление).</a:t>
            </a:r>
            <a:r>
              <a:rPr kumimoji="0" lang="ru-RU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Таким образом, работа центральных архивов носит не только созидательный, но и охранительный характер…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643578"/>
            <a:ext cx="43576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Book Antiqua" pitchFamily="18" charset="0"/>
              </a:rPr>
              <a:t>Первый заведующий  </a:t>
            </a:r>
            <a:r>
              <a:rPr lang="ru-RU" sz="1400" dirty="0" err="1" smtClean="0">
                <a:latin typeface="Book Antiqua" pitchFamily="18" charset="0"/>
              </a:rPr>
              <a:t>Центристархом</a:t>
            </a:r>
            <a:r>
              <a:rPr lang="ru-RU" sz="1400" dirty="0" smtClean="0">
                <a:latin typeface="Book Antiqua" pitchFamily="18" charset="0"/>
              </a:rPr>
              <a:t>, профессор, преподаватель Донского университета Иван Павлович Козловский</a:t>
            </a:r>
            <a:endParaRPr lang="ru-RU" sz="1400" dirty="0">
              <a:latin typeface="Book Antiqua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500562" y="428604"/>
            <a:ext cx="378621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Архивным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управлением был предпринят систематический обход территории Ростова и Нахичевани по кварталам, чтобы ни одно ценное собрание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документов и материалов не ускользнуло от их внимания.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ook Antiqua" pitchFamily="18" charset="0"/>
            </a:endParaRPr>
          </a:p>
        </p:txBody>
      </p:sp>
      <p:pic>
        <p:nvPicPr>
          <p:cNvPr id="12" name="Picture 2" descr="C:\Documents and Settings\ТактароваЕ\Рабочий стол\95 лет АС - новые планшеты\новая версия планшет 1\07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571744"/>
            <a:ext cx="3786214" cy="2494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28596" y="714356"/>
            <a:ext cx="8358214" cy="50629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Весомый вклад в деятельность архивной службы нашей области вносят </a:t>
            </a: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архивные учреждения городских округов и муниципальных районов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На сегодняшний день на территории Ростовской области действуют 51 муниципальный архив, как структурные подразделения администраций и 6 архивов документов по личному составу, созданные для сохранения документов, обеспечивающих пенсионные права граждан области.</a:t>
            </a: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Архивная сеть постоянно совершенствуется и сегодня идет процесс объединения муниципальных архивов администраций и архивов документов по личному составу в единый организм, необходимый для обеспечения сохранности более 1,7 млн. дел, отражающих историю Донского края.</a:t>
            </a: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Ежегодно муниципальными архивами проводится свыше 600 информационных мероприятий для населения, исполняется более 100 тысяч тематических и социально-правовых запросов. Для самостоятельного изучения истории родного края в муниципальные архивы приходит более 1000 человек для работы с документами.</a:t>
            </a: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Плодотворной работе муниципальных архивов способствует активная работа органов местного самоуправления, которые наделены государственными полномочиями по хранению, комплектованию, учету и использованию архивных документов.</a:t>
            </a: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 главное в архивной работе 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это люди, увлеченные своей работой и желающие оказать помощь. Кадры, как и фонды, - главное богатство архивной отрасли. Более 40 сотрудников муниципальных архивов имеют стаж архивной работы свыше 10 лет.</a:t>
            </a: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714348" y="142852"/>
            <a:ext cx="79296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Сотрудники муниципальных архивов Ростовской области за работой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2844" y="3214686"/>
            <a:ext cx="42862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Бесконтактное оцифровывание документов при помощи визуализаторов в архивном отделе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Целинского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9634" name="Picture 2" descr="D:\Зам.директор\02. ИНФОРМАЦИЯ И ПУБЛИКАЦИЯ\!2018\выставка к 100-летию\муниципалы\Тарасовский район\image54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571480"/>
            <a:ext cx="4000528" cy="2657758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714876" y="3214686"/>
            <a:ext cx="428628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Сшив архивных документов на новом оборудовании  в архивном отделе Тарасовского района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D:\Зам.директор\02. ИНФОРМАЦИЯ И ПУБЛИКАЦИЯ\!2018\выставка к 100-летию\муниципалы\Новая папка\Фото для выставки\в 2017 году приобретен комьютер и визуализато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571480"/>
            <a:ext cx="3571900" cy="2679170"/>
          </a:xfrm>
          <a:prstGeom prst="rect">
            <a:avLst/>
          </a:prstGeom>
          <a:noFill/>
        </p:spPr>
      </p:pic>
      <p:pic>
        <p:nvPicPr>
          <p:cNvPr id="10" name="Picture 5" descr="D:\Зам.директор\02. ИНФОРМАЦИЯ И ПУБЛИКАЦИЯ\!2018\выставка к 100-летию\муниципалы\Верхнедонской - не принято\фото\27.04.2017 коробк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786190"/>
            <a:ext cx="3571900" cy="2381266"/>
          </a:xfrm>
          <a:prstGeom prst="rect">
            <a:avLst/>
          </a:prstGeom>
          <a:noFill/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6143644"/>
            <a:ext cx="45005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Картонирование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дел в хранилище архивного отдела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Верхнедонского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района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" name="Picture 3" descr="D:\Зам.директор\02. ИНФОРМАЦИЯ И ПУБЛИКАЦИЯ\!2018\выставка к 100-летию\муниципалы\Новая папка\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90" y="3714752"/>
            <a:ext cx="3714776" cy="2477726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857752" y="6143644"/>
            <a:ext cx="38576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Работа с документами в архивохранилище архивного сектора г.Зверево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 descr="C:\Documents and Settings\ТактароваЕ\Рабочий стол\95 лет АС - новые планшеты\новый планшет 4\9-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42852"/>
            <a:ext cx="3543311" cy="2714644"/>
          </a:xfrm>
          <a:prstGeom prst="rect">
            <a:avLst/>
          </a:prstGeom>
          <a:noFill/>
        </p:spPr>
      </p:pic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4572000" y="2786058"/>
            <a:ext cx="40005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Проверка работы ведомственного архива Комитета по архитектуре и градостроительству архивным отделом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Волгодонского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Picture 1" descr="D:\Зам.директор\02. ИНФОРМАЦИЯ И ПУБЛИКАЦИЯ\!2018\выставка к 100-летию\муниципалы\Константиновский\3.2017 Семинар с организациями-источниками комплектования муниципального архи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500438"/>
            <a:ext cx="3500462" cy="262522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71472" y="6072206"/>
            <a:ext cx="36433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Семинар с организациями –источниками комплектования архива Константиновского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D:\Зам.директор\02. ИНФОРМАЦИЯ И ПУБЛИКАЦИЯ\!2018\выставка к 100-летию\муниципалы\Семикаракорск\прием док №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142852"/>
            <a:ext cx="2339368" cy="2938444"/>
          </a:xfrm>
          <a:prstGeom prst="rect">
            <a:avLst/>
          </a:prstGeom>
          <a:noFill/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57158" y="3000372"/>
            <a:ext cx="39290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Прием документов на хранение в архив Семикаракорского района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170" name="Picture 2" descr="D:\Зам.директор\02. ИНФОРМАЦИЯ И ПУБЛИКАЦИЯ\!2018\выставка к 100-летию\муниципалы\отработаны\30. Октябрьский\28.06.2016г. - семинар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3500438"/>
            <a:ext cx="3500462" cy="2625345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5000628" y="6072206"/>
            <a:ext cx="36433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Семинар с организациями –источниками комплектования архива Октябрьского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Зам.директор\02. ИНФОРМАЦИЯ И ПУБЛИКАЦИЯ\!2018\выставка к 100-летию\муниципалы\Новошахтинск\IMG_59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554141"/>
            <a:ext cx="3643338" cy="2732379"/>
          </a:xfrm>
          <a:prstGeom prst="rect">
            <a:avLst/>
          </a:prstGeom>
          <a:noFill/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85720" y="6286520"/>
            <a:ext cx="421484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Прием граждан по вопросам пенсионного обеспечения 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архивном отделе г.Новошахтинска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ТактароваЕ\Рабочий стол\95 лет АС - новые планшеты\новый планшет 4\9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2552" y="142852"/>
            <a:ext cx="4348114" cy="2786082"/>
          </a:xfrm>
          <a:prstGeom prst="rect">
            <a:avLst/>
          </a:prstGeom>
          <a:noFill/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71472" y="2928934"/>
            <a:ext cx="37862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Работа над запросом в Муниципальном архиве г.Ростова-на-Дону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Рисунок 12" descr="C:\Users\777\Desktop\16 08 2016\DSC043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142852"/>
            <a:ext cx="3714744" cy="278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929190" y="2857496"/>
            <a:ext cx="38576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Прием граждан в архиве документов по личному составу Багаевского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Зам.директор\02. ИНФОРМАЦИЯ И ПУБЛИКАЦИЯ\!2018\выставка к 100-летию\муниципалы\Миллерово - не принято\20180410_1359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3571876"/>
            <a:ext cx="3643338" cy="2732504"/>
          </a:xfrm>
          <a:prstGeom prst="rect">
            <a:avLst/>
          </a:prstGeom>
          <a:noFill/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714876" y="6286520"/>
            <a:ext cx="42148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Исполнение запросов сотрудниками архива г.Миллерово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Зам.директор\02. ИНФОРМАЦИЯ И ПУБЛИКАЦИЯ\!2018\выставка к 100-летию\муниципалы\Орловский район\ЭПК апрель 2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876"/>
            <a:ext cx="3857652" cy="2783744"/>
          </a:xfrm>
          <a:prstGeom prst="rect">
            <a:avLst/>
          </a:prstGeom>
          <a:noFill/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57158" y="6286520"/>
            <a:ext cx="4071934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Архивисты на выездном заседании экспертно-проверочной комиссии комитета в Орловском районе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Picture 2" descr="D:\Зам.директор\02. ИНФОРМАЦИЯ И ПУБЛИКАЦИЯ\!2018\выставка к 100-летию\муниципалы\отработаны\19. г.Волгодонск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589979"/>
            <a:ext cx="3571900" cy="2666763"/>
          </a:xfrm>
          <a:prstGeom prst="rect">
            <a:avLst/>
          </a:prstGeom>
          <a:noFill/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714876" y="6215082"/>
            <a:ext cx="421484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Сотрудники муниципальных архивов на заседании НМС архивных учреждений Южного,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Северо-Кавказского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и Крымского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федеральных округов в Ростове-на-Дону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2" descr="D:\Зам.директор\02. ИНФОРМАЦИЯ И ПУБЛИКАЦИЯ\!2018\выставка к 100-летию\муниципалы\Азовский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214290"/>
            <a:ext cx="3643338" cy="273238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14282" y="2928934"/>
            <a:ext cx="4286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Работа исследователя с документами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архиве Азовского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Зам.директор\02. ИНФОРМАЦИЯ И ПУБЛИКАЦИЯ\!2018\выставка к 100-летию\муниципалы\отработаны\38. Обливский\IMG_20180411_114650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214290"/>
            <a:ext cx="3571900" cy="267892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714876" y="2857496"/>
            <a:ext cx="428628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Работа творческой группы по выявлению документов для сборника архивных документов, посвященных 75-летию Победы в Великой Отечественной войне в архиве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Обливского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Зам.директор\02. ИНФОРМАЦИЯ И ПУБЛИКАЦИЯ\!2018\выставка к 100-летию\муниципалы\Белая Калитва\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3929066"/>
            <a:ext cx="2089561" cy="278608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428992" y="5286388"/>
            <a:ext cx="2071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архивном отделе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Белокалитвенского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Зам.директор\02. ИНФОРМАЦИЯ И ПУБЛИКАЦИЯ\!2018\выставка к 100-летию\муниципалы\отработаны\город\ФОТО № 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571480"/>
            <a:ext cx="3857652" cy="289323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00166" y="71414"/>
            <a:ext cx="61436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Студенты во время производственных практик в муниципальных архивах архивах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D:\Зам.директор\02. ИНФОРМАЦИЯ И ПУБЛИКАЦИЯ\!2018\выставка к 100-летию\муниципалы\отработаны\17. Белая Калитва\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3929066"/>
            <a:ext cx="2035983" cy="271464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14348" y="3429000"/>
            <a:ext cx="371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муниципальном архиве г.Ростова-на-Дону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D:\Зам.директор\02. ИНФОРМАЦИЯ И ПУБЛИКАЦИЯ\!2018\выставка к 100-летию\муниципалы\отработаны\14. Целинский\Практика студента в Архивном сектор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571480"/>
            <a:ext cx="3833836" cy="287527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714876" y="3500438"/>
            <a:ext cx="371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архивном секторе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Целинского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:\Зам.директор\02. ИНФОРМАЦИЯ И ПУБЛИКАЦИЯ\!2018\выставка к 100-летию\муниципалы\Волгодонской район\Фото 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714356"/>
            <a:ext cx="3643338" cy="2428892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714348" y="142852"/>
            <a:ext cx="79296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Проведение сотрудниками муниципальных архивов информационных мероприятий, направленных на популяризацию архивных документов Ростовской области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565" name="Picture 5" descr="D:\Зам.директор\02. ИНФОРМАЦИЯ И ПУБЛИКАЦИЯ\!2018\выставка к 100-летию\муниципалы\Куйбышев\DSCN1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857628"/>
            <a:ext cx="3429024" cy="251614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714876" y="6396335"/>
            <a:ext cx="4214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Экскурсия в архивном отделе Куйбышевского района с демонстрацией выставки ко Дню муниципального служащего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42844" y="3071810"/>
            <a:ext cx="4429124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Выставки архивных документов из истории военных лет и выборов, подготовленные сотрудниками  сектора архивной работы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Волгодонского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района, 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экспонируемые в здании 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Администрации района в ст.Романовской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6" name="Picture 2" descr="D:\Зам.директор\02. ИНФОРМАЦИЯ И ПУБЛИКАЦИЯ\!2018\выставка к 100-летию\муниципалы\Новая папка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714356"/>
            <a:ext cx="3643339" cy="2428892"/>
          </a:xfrm>
          <a:prstGeom prst="rect">
            <a:avLst/>
          </a:prstGeom>
          <a:noFill/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429124" y="3071810"/>
            <a:ext cx="435768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Выставка документов к юбилею Победы в Великой Отечественной войне в парке им. Нечаева, подготовленная сотрудниками архивного отдела Тацинского района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Picture 2" descr="D:\Зам.директор\02. ИНФОРМАЦИЯ И ПУБЛИКАЦИЯ\!2018\выставка к 100-летию\муниципалы\Пролетарский\к 90-ю Пролетарского района_2015год\SAM_26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3857628"/>
            <a:ext cx="3500462" cy="2625346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28596" y="6429396"/>
            <a:ext cx="38576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Выставка в архивном отделе Пролетарского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Зам.директор\02. ИНФОРМАЦИЯ И ПУБЛИКАЦИЯ\!2018\выставка к 100-летию\муниципалы\Зерноград\IMG_56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00438"/>
            <a:ext cx="3857652" cy="2571768"/>
          </a:xfrm>
          <a:prstGeom prst="rect">
            <a:avLst/>
          </a:prstGeom>
          <a:noFill/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85720" y="6072206"/>
            <a:ext cx="40005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Экскурсия в архивном отделе 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Зерноградского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района для учащихся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Светлореченской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школы, участвующих в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интернет-проекте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«Эту память храним мы свято»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Зам.директор\02. ИНФОРМАЦИЯ И ПУБЛИКАЦИЯ\!2018\выставка к 100-летию\муниципалы\Советский район - не принято\Копия 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500438"/>
            <a:ext cx="3500462" cy="265022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714876" y="6143644"/>
            <a:ext cx="38576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Экскурсия в архивном отделе Советского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D:\Зам.директор\02. ИНФОРМАЦИЯ И ПУБЛИКАЦИЯ\!2018\выставка к 100-летию\муниципалы\отработаны\25. Ремонтное\4. Экскурсия для учащихся гимназии 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285728"/>
            <a:ext cx="3325365" cy="2714644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428596" y="3000372"/>
            <a:ext cx="371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Экскурсия в архиве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Ремонтненского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района с демонстрацией архивных публикаций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D:\Зам.директор\02. ИНФОРМАЦИЯ И ПУБЛИКАЦИЯ\!2018\выставка к 100-летию\муниципалы\отработаны\28. Милютинский\Копия 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285728"/>
            <a:ext cx="3286907" cy="2714644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4643438" y="3000372"/>
            <a:ext cx="371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Экскурсия в «День открытых дверей» в архиве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Милютинского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Зам.директор\02. ИНФОРМАЦИЯ И ПУБЛИКАЦИЯ\!2018\выставка к 100-летию\муниципалы\г.Гуково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80557"/>
            <a:ext cx="3929090" cy="2607359"/>
          </a:xfrm>
          <a:prstGeom prst="rect">
            <a:avLst/>
          </a:prstGeom>
          <a:noFill/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42844" y="2714620"/>
            <a:ext cx="40005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Школьный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урок для учеников 3-го класса Гимназии № 10, посвященный освобождению города от немецко-фашистских захватчиков в архивном отделе г. Гуково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Зам.директор\02. ИНФОРМАЦИЯ И ПУБЛИКАЦИЯ\!2018\выставка к 100-летию\муниципалы\Каменск-Шахтинский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6125" y="155328"/>
            <a:ext cx="3812089" cy="2630730"/>
          </a:xfrm>
          <a:prstGeom prst="rect">
            <a:avLst/>
          </a:prstGeom>
          <a:noFill/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286248" y="2714620"/>
            <a:ext cx="45720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Школьный урок для учащихся школы № 11, проведенный архивным отделом г.Каменск-Шахтинский, К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аменским отделением Ростовского отделения всероссийской общественной организации ветеранов, посвященный Победе в Великой Отечественной войне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3" descr="D:\Зам.директор\02. ИНФОРМАЦИЯ И ПУБЛИКАЦИЯ\!2018\выставка к 100-летию\муниципалы\Веселовский\20180411_1037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500438"/>
            <a:ext cx="3928997" cy="2620469"/>
          </a:xfrm>
          <a:prstGeom prst="rect">
            <a:avLst/>
          </a:prstGeom>
          <a:noFill/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14282" y="6072206"/>
            <a:ext cx="40005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Беседа со школьниками в архивном отделе Веселовского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района с демонстрацией сборников архивных документов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D:\Зам.директор\02. ИНФОРМАЦИЯ И ПУБЛИКАЦИЯ\!2018\выставка к 100-летию\муниципалы\Матвеев-Курган - не принято\архив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571876"/>
            <a:ext cx="3857652" cy="2576233"/>
          </a:xfrm>
          <a:prstGeom prst="rect">
            <a:avLst/>
          </a:prstGeom>
          <a:noFill/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4572000" y="6143644"/>
            <a:ext cx="40005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Экскурсия в архиве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Матвеево-Курганского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района для учащихся 5-6 классов школы № 2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Зам.директор\02. ИНФОРМАЦИЯ И ПУБЛИКАЦИЯ\!2018\выставка к 100-летию\муниципалы\отработаны\01. Сальский район\встреча творч.группы 12.2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52"/>
            <a:ext cx="4412917" cy="2357454"/>
          </a:xfrm>
          <a:prstGeom prst="rect">
            <a:avLst/>
          </a:prstGeom>
          <a:noFill/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428868"/>
            <a:ext cx="478631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Встреча творческой группы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Сальского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района (архивисты, представители местных школы, библиотеки, музея, организации ветеранов войны), проводящей работу по сбору материалов периода Великой Отечественной войны для включения их в сборник архивных документов к 75-летию Победы.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3730" name="Picture 2" descr="C:\Documents and Settings\ТактароваЕ\Рабочий стол\95 лет АС - новые планшеты\новый планшет 4\9-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142852"/>
            <a:ext cx="3286148" cy="2795926"/>
          </a:xfrm>
          <a:prstGeom prst="rect">
            <a:avLst/>
          </a:prstGeom>
          <a:noFill/>
        </p:spPr>
      </p:pic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5000628" y="2928934"/>
            <a:ext cx="39290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Интервью СМИ о выставке документов, подготовленной сотрудниками</a:t>
            </a:r>
            <a:r>
              <a:rPr lang="ru-RU" sz="12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архива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Волгодонского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района по истории развития местного самоуправления г.Волгодонска 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28992" y="3929066"/>
            <a:ext cx="13573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Статьи в газете «Азовская неделя», подготовленные сотрудниками архива г.Азова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Зам.директор\02. ИНФОРМАЦИЯ И ПУБЛИКАЦИЯ\!2018\выставка к 100-летию\муниципалы\Азов фото\Новая папка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429000"/>
            <a:ext cx="2478800" cy="3182835"/>
          </a:xfrm>
          <a:prstGeom prst="rect">
            <a:avLst/>
          </a:prstGeom>
          <a:noFill/>
        </p:spPr>
      </p:pic>
      <p:pic>
        <p:nvPicPr>
          <p:cNvPr id="4097" name="Picture 1" descr="D:\Зам.директор\02. ИНФОРМАЦИЯ И ПУБЛИКАЦИЯ\!2018\выставка к 100-летию\муниципалы\Азов фото\Новая папка\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28" y="3857628"/>
            <a:ext cx="1913013" cy="2786081"/>
          </a:xfrm>
          <a:prstGeom prst="rect">
            <a:avLst/>
          </a:prstGeom>
          <a:noFill/>
        </p:spPr>
      </p:pic>
      <p:pic>
        <p:nvPicPr>
          <p:cNvPr id="1026" name="Picture 2" descr="D:\Зам.директор\02. ИНФОРМАЦИЯ И ПУБЛИКАЦИЯ\!2018\выставка к 100-летию\муниципалы\Аксайский\Фото № 1 от февраля 2015 Освобождение Аксая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3504" y="3714752"/>
            <a:ext cx="3500462" cy="233459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072066" y="6000768"/>
            <a:ext cx="36433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Архив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Аксайского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района участвует во встрече ветеранов Великой Отечественной войны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r="-5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85720" y="214290"/>
            <a:ext cx="8358246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Давая характеристику ростовских архивов, И.П. Козловский отмечал, что их судьба</a:t>
            </a:r>
            <a:r>
              <a:rPr kumimoji="0" lang="ru-RU" sz="15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была «</a:t>
            </a:r>
            <a:r>
              <a:rPr kumimoji="0" lang="ru-RU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не хуже и не лучше других, если бы печальная участь не постигла важнейшие и</a:t>
            </a:r>
            <a:r>
              <a:rPr kumimoji="0" lang="ru-RU" sz="15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интереснейшие</a:t>
            </a:r>
            <a:r>
              <a:rPr kumimoji="0" lang="ru-RU" sz="15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из них: архив крепости св. </a:t>
            </a:r>
            <a:r>
              <a:rPr kumimoji="0" lang="ru-RU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Димитрия</a:t>
            </a:r>
            <a:r>
              <a:rPr kumimoji="0" lang="ru-RU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Ростовского, </a:t>
            </a:r>
            <a:r>
              <a:rPr kumimoji="0" lang="ru-RU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Ростовской-на-Дону</a:t>
            </a:r>
            <a:r>
              <a:rPr lang="ru-RU" sz="1500" i="1" dirty="0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городской думы и архив водного</a:t>
            </a:r>
            <a:r>
              <a:rPr kumimoji="0" lang="ru-RU" sz="15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транспорта.</a:t>
            </a:r>
            <a:r>
              <a:rPr kumimoji="0" lang="ru-RU" sz="15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Как по величине, так и по историческому значению, эти архивы были важнейшими для Ростова…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».</a:t>
            </a:r>
            <a:r>
              <a:rPr kumimoji="0" lang="ru-RU" sz="15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К наиболее важным, находящимся в ведении Центрального исторического архива, он относил дела архивов </a:t>
            </a:r>
            <a:r>
              <a:rPr kumimoji="0" lang="ru-RU" sz="15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Ростовской таможни, казначейства, городской управы.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pic>
        <p:nvPicPr>
          <p:cNvPr id="22530" name="Picture 2" descr="C:\Documents and Settings\ТактароваЕ\Рабочий стол\95 лет АС - новые планшеты\новая версия планшет 1\09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928802"/>
            <a:ext cx="2597507" cy="4143586"/>
          </a:xfrm>
          <a:prstGeom prst="rect">
            <a:avLst/>
          </a:prstGeom>
          <a:noFill/>
        </p:spPr>
      </p:pic>
      <p:pic>
        <p:nvPicPr>
          <p:cNvPr id="22531" name="Picture 3" descr="C:\Documents and Settings\ТактароваЕ\Рабочий стол\95 лет АС - новые планшеты\новая версия планшет 1\9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928802"/>
            <a:ext cx="2656004" cy="4143405"/>
          </a:xfrm>
          <a:prstGeom prst="rect">
            <a:avLst/>
          </a:prstGeom>
          <a:noFill/>
        </p:spPr>
      </p:pic>
      <p:pic>
        <p:nvPicPr>
          <p:cNvPr id="22532" name="Picture 4" descr="C:\Documents and Settings\ТактароваЕ\Рабочий стол\95 лет АС - новые планшеты\новая версия планшет 1\09-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1928802"/>
            <a:ext cx="2598622" cy="4163720"/>
          </a:xfrm>
          <a:prstGeom prst="rect">
            <a:avLst/>
          </a:prstGeom>
          <a:noFill/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00034" y="6072206"/>
            <a:ext cx="81439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latin typeface="Book Antiqua" pitchFamily="18" charset="0"/>
              </a:rPr>
              <a:t>Обложки дел из фондов «Ростовское уездное казначейство», «Ростовская портовая таможня», «</a:t>
            </a:r>
            <a:r>
              <a:rPr lang="ru-RU" sz="1400" dirty="0" err="1" smtClean="0">
                <a:latin typeface="Book Antiqua" pitchFamily="18" charset="0"/>
              </a:rPr>
              <a:t>Нахичеванская-на-Дону</a:t>
            </a:r>
            <a:r>
              <a:rPr lang="ru-RU" sz="1400" dirty="0" smtClean="0">
                <a:latin typeface="Book Antiqua" pitchFamily="18" charset="0"/>
              </a:rPr>
              <a:t> городская управа», хранящиеся в настоящее время в ГАРО</a:t>
            </a:r>
            <a:endParaRPr lang="ru-RU" sz="1400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:\Зам.директор\02. ИНФОРМАЦИЯ И ПУБЛИКАЦИЯ\!2018\выставка к 100-летию\муниципалы\г.Донецк\Фото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52"/>
            <a:ext cx="2500330" cy="3347549"/>
          </a:xfrm>
          <a:prstGeom prst="rect">
            <a:avLst/>
          </a:prstGeom>
          <a:noFill/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786050" y="142852"/>
            <a:ext cx="1500198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Вечер «Нас память возвращает в 45-й год», проведенный архивным отделом г.Донецка совместно с Городским историко-краеведческим музеем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" name="Picture 4" descr="D:\Зам.директор\02. ИНФОРМАЦИЯ И ПУБЛИКАЦИЯ\!2018\выставка к 100-летию\муниципалы\Заветинский район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42852"/>
            <a:ext cx="4000528" cy="300039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143372" y="314324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Проведение «Дня открытых дверей» муниципальным архивом Администрации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Заветинского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Зам.директор\02. ИНФОРМАЦИЯ И ПУБЛИКАЦИЯ\!2018\выставка к 100-летию\муниципалы\Боковский\ФОТО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714752"/>
            <a:ext cx="3764670" cy="250033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14810" y="6165503"/>
            <a:ext cx="47863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Круглый стол «Мне часто снятся дороги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Афгана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», проведенный архивом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Боковского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района,  детской школы искусств и БСШ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D:\Зам.директор\02. ИНФОРМАЦИЯ И ПУБЛИКАЦИЯ\!2018\выставка к 100-летию\муниципалы\Каменский\круглый стол 07.11.20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786190"/>
            <a:ext cx="4197724" cy="2384563"/>
          </a:xfrm>
          <a:prstGeom prst="rect">
            <a:avLst/>
          </a:prstGeom>
          <a:noFill/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42844" y="6180892"/>
            <a:ext cx="414340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Сотрудники архива Каменского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района на «круглом столе»  «Октябрь 1917 г.: как это было» в районном Доме культуры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Зам.директор\02. ИНФОРМАЦИЯ И ПУБЛИКАЦИЯ\!2018\выставка к 100-летию\муниципалы\Неклиновский\DSCN04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3830644" cy="2872830"/>
          </a:xfrm>
          <a:prstGeom prst="rect">
            <a:avLst/>
          </a:prstGeom>
          <a:noFill/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142908" y="3143248"/>
            <a:ext cx="46434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Введенное в эксплуатацию в 2017 г. после реконструкции хранилище архивного сектора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Неклиновского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7" name="Picture 3" descr="D:\Зам.директор\02. ИНФОРМАЦИЯ И ПУБЛИКАЦИЯ\!2018\выставка к 100-летию\муниципалы\Белая Калитва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3786190"/>
            <a:ext cx="2000264" cy="266712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2844" y="6396335"/>
            <a:ext cx="4214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Архивохранилище архивного отдела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Белокалитвенского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района до и после ремонта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D:\Зам.директор\02. ИНФОРМАЦИЯ И ПУБЛИКАЦИЯ\!2018\выставка к 100-летию\муниципалы\Белая Калитва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786190"/>
            <a:ext cx="2000263" cy="2667122"/>
          </a:xfrm>
          <a:prstGeom prst="rect">
            <a:avLst/>
          </a:prstGeom>
          <a:noFill/>
        </p:spPr>
      </p:pic>
      <p:pic>
        <p:nvPicPr>
          <p:cNvPr id="5121" name="Picture 1" descr="C:\Documents and Settings\ТактароваЕ\Рабочий стол\ЖУКОВА\IMG_20180409_0911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3786190"/>
            <a:ext cx="2196693" cy="2928923"/>
          </a:xfrm>
          <a:prstGeom prst="rect">
            <a:avLst/>
          </a:prstGeom>
          <a:noFill/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7072330" y="3714752"/>
            <a:ext cx="185738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Хранилище архива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Чертковского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района после перемещения в здание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межпоселенческой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библиотеки,  проведенных ремонтных работ, установки  пожарной сигнализации, металлических дверей и решеток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Picture 2" descr="D:\Зам.директор\02. ИНФОРМАЦИЯ И ПУБЛИКАЦИЯ\!2018\выставка к 100-летию\муниципалы\Красносулинский\Фото 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428605"/>
            <a:ext cx="4107685" cy="2738456"/>
          </a:xfrm>
          <a:prstGeom prst="rect">
            <a:avLst/>
          </a:prstGeom>
          <a:noFill/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643438" y="3143248"/>
            <a:ext cx="40005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Архивохранилище муниципального архива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Красносулинского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28596" y="0"/>
            <a:ext cx="77153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Обновленная материально-техническая база муниципальных архивов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Зам.директор\02. ИНФОРМАЦИЯ И ПУБЛИКАЦИЯ\!2018\выставка к 100-летию\муниципалы\Усть-Донецкий район\6. 19.01.2018 г открыт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42852"/>
            <a:ext cx="3929090" cy="267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42844" y="278605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Торжественное открытие нового помещения архивного сектора Администрации Усть-Донецкого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733" name="Picture 5" descr="D:\Зам.директор\02. ИНФОРМАЦИЯ И ПУБЛИКАЦИЯ\!2018\выставка к 100-летию\муниципалы\Октябрьский\14.04.2016г. - открытие нового помещения архива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3357562"/>
            <a:ext cx="4572032" cy="3048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143108" y="63963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Открытие нового помещения архива Администрации Октябрьского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D:\Зам.директор\02. ИНФОРМАЦИЯ И ПУБЛИКАЦИЯ\!2018\выставка к 100-летию\муниципалы\Новая папка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42841"/>
            <a:ext cx="3643338" cy="2732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4857752" y="2857496"/>
            <a:ext cx="4143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Рабочий кабинет в архивном секторе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Мартыновского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района после проведенного ремонта и установки новой мебели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714480" y="1428736"/>
            <a:ext cx="5786478" cy="178595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Здесь сосредоточено </a:t>
            </a: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свыше 8 млн. дел 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документами, содержащими богатейшее наследие многих поколений людей. И сегодня архивы продолжают пополняться документами. Только за последние 5 лет, 2013-2017 гг., принято на хранение 125 565 ед.хр. управленческой документации, 4 051 фотодокументов, 286</a:t>
            </a:r>
            <a:r>
              <a:rPr lang="ru-RU" sz="1400" dirty="0" smtClean="0"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730 документа по личному составу.</a:t>
            </a:r>
            <a:endParaRPr lang="ru-RU" sz="1400" dirty="0" smtClean="0">
              <a:latin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Востребованность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архивных материалов возрастает с каждым годом. На их основе более 120 тысяч граждан ежегодно получают документы для подтверждения своих прав и льгот. Ведется информационное обеспечение деятельности органов власти и организаций, освещение значимых событий, введение в научный оборот документов, необходимых для дальнейшего развития науки и культуры Ростовской области.</a:t>
            </a:r>
            <a:endParaRPr lang="ru-RU" sz="1400" dirty="0" smtClean="0">
              <a:latin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Иван Павлович Козловский, один из основоположников архивного строительства на Дону, говорил о том, что со времени реформы архивного дела </a:t>
            </a:r>
            <a:r>
              <a:rPr lang="ru-RU" sz="1400" dirty="0" smtClean="0"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4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началась новая эпоха, и благодарное потомство сумеет по достоинству оценить тот колоссальный труд, который был затрачен на осуществление этой реформы</a:t>
            </a:r>
            <a:r>
              <a:rPr lang="ru-RU" sz="1400" dirty="0" smtClean="0">
                <a:ea typeface="Times New Roman" pitchFamily="18" charset="0"/>
                <a:cs typeface="Times New Roman" pitchFamily="18" charset="0"/>
              </a:rPr>
              <a:t>…»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1400" dirty="0" smtClean="0">
              <a:latin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	Архивисты сегодняшнего дня, как раз и 			являются теми </a:t>
            </a:r>
            <a:r>
              <a:rPr lang="ru-RU" sz="1400" dirty="0" smtClean="0"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4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благодарными потомками</a:t>
            </a:r>
            <a:r>
              <a:rPr lang="ru-RU" sz="1400" dirty="0" smtClean="0"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			которые ценят труд первых архивистов и 			продолжают их работу, изучая 				прошлое и настоящее, работая для будущего.</a:t>
            </a:r>
            <a:endParaRPr lang="ru-RU" sz="1400" dirty="0" smtClean="0"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71604" y="500042"/>
            <a:ext cx="521497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bg2">
                    <a:lumMod val="25000"/>
                  </a:schemeClr>
                </a:solidFill>
                <a:latin typeface="Mistral" pitchFamily="66" charset="0"/>
                <a:ea typeface="Times New Roman" pitchFamily="18" charset="0"/>
                <a:cs typeface="Times New Roman" pitchFamily="18" charset="0"/>
              </a:rPr>
              <a:t>Архивы - сокровищница </a:t>
            </a:r>
          </a:p>
          <a:p>
            <a:pPr algn="ctr"/>
            <a:r>
              <a:rPr lang="ru-RU" sz="2500" b="1" dirty="0" smtClean="0">
                <a:solidFill>
                  <a:schemeClr val="bg2">
                    <a:lumMod val="25000"/>
                  </a:schemeClr>
                </a:solidFill>
                <a:latin typeface="Mistral" pitchFamily="66" charset="0"/>
                <a:ea typeface="Times New Roman" pitchFamily="18" charset="0"/>
                <a:cs typeface="Times New Roman" pitchFamily="18" charset="0"/>
              </a:rPr>
              <a:t>документальной памяти Донского края</a:t>
            </a:r>
            <a:endParaRPr lang="ru-RU" sz="2500" b="1" dirty="0">
              <a:solidFill>
                <a:schemeClr val="bg2">
                  <a:lumMod val="25000"/>
                </a:schemeClr>
              </a:solidFill>
              <a:latin typeface="Mistral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ТактароваЕ\Рабочий стол\95 лет АС - новые планшеты\новая версия планшет 1\07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571480"/>
            <a:ext cx="3876812" cy="550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28596" y="428604"/>
            <a:ext cx="3857652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В Ростове под архив было выделено полуразрушенное, не отапливаемое здание на </a:t>
            </a:r>
            <a:r>
              <a:rPr lang="ru-RU" dirty="0" err="1" smtClean="0">
                <a:latin typeface="Book Antiqua" pitchFamily="18" charset="0"/>
              </a:rPr>
              <a:t>Димитриевской</a:t>
            </a:r>
            <a:r>
              <a:rPr lang="ru-RU" dirty="0" smtClean="0">
                <a:latin typeface="Book Antiqua" pitchFamily="18" charset="0"/>
              </a:rPr>
              <a:t> улице, 61 (ныне ул.Шаумяна), которое не соответствовало требованиям, но согласно отчету Центрального исторического архива (ЦИА) «</a:t>
            </a:r>
            <a:r>
              <a:rPr lang="ru-RU" i="1" dirty="0" smtClean="0">
                <a:latin typeface="Book Antiqua" pitchFamily="18" charset="0"/>
              </a:rPr>
              <a:t>во всяком случае, в 1921 г. не приходилось ни разу считаться с тем обстоятельством, что некуда деть тот или иной разоренный и расхищенный архив</a:t>
            </a:r>
            <a:r>
              <a:rPr lang="ru-RU" dirty="0" smtClean="0">
                <a:latin typeface="Book Antiqua" pitchFamily="18" charset="0"/>
              </a:rPr>
              <a:t>».</a:t>
            </a:r>
          </a:p>
          <a:p>
            <a:r>
              <a:rPr lang="ru-RU" dirty="0" smtClean="0">
                <a:latin typeface="Book Antiqua" pitchFamily="18" charset="0"/>
              </a:rPr>
              <a:t>К 1 января 1922 г. ЦИА насчитывал в своем ведении 104 фонда. К сентябрю архивным управлением был зарегистрирован 271 архив и отправлено в утилизацию 10.000 пудов «</a:t>
            </a:r>
            <a:r>
              <a:rPr lang="ru-RU" i="1" dirty="0" smtClean="0">
                <a:latin typeface="Book Antiqua" pitchFamily="18" charset="0"/>
              </a:rPr>
              <a:t>ненужной бумаги</a:t>
            </a:r>
            <a:r>
              <a:rPr lang="ru-RU" dirty="0" smtClean="0">
                <a:latin typeface="Book Antiqua" pitchFamily="18" charset="0"/>
              </a:rPr>
              <a:t>».</a:t>
            </a:r>
          </a:p>
          <a:p>
            <a:r>
              <a:rPr lang="ru-RU" dirty="0" smtClean="0">
                <a:latin typeface="Book Antiqua" pitchFamily="18" charset="0"/>
              </a:rPr>
              <a:t> </a:t>
            </a:r>
            <a:endParaRPr lang="ru-RU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r="-5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357158" y="285728"/>
            <a:ext cx="3857652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22 декабря 1922 г. постановлением Донисполкома Донской отдел был переименован в Донское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областное архивное бюро.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В 1924 г. началось районирование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Северо-Кавказского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края, что отразилось на судьбе архивных учреждений.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16 мая 1925 г., после большой предварительной подготовки, начало работу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Северо-Кавказское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краевое архивное бюро во главе с Авраамом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Паловичем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Гиваргизовым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А.П.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Гиваргизов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нес полную ответственность за работу всех архивных учреждений края, председательствовал в научно-теоретической, плановой, экспертной комиссиях, междуведомственном совещании, являлся ответственным редактором всех выпускаемых в свет изданий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Крайархбюро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; заведовал краевой архивной выставкой. Новый заведующий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Крайархбюро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уделял внимание увеличению штатной численности, материальной стороне организации архивного дела, установлению «нормальной зарплаты для сотрудников»; удовлетворению хозяйственных нужд, оборудованию помещений и пр.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  <a:p>
            <a:pPr marL="0" marR="0" lvl="0" indent="4492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4578" name="Picture 2" descr="C:\Documents and Settings\ТактароваЕ\Рабочий стол\95 лет АС - новые планшеты\новая версия планшет 2\2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357166"/>
            <a:ext cx="2601927" cy="388938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643570" y="4357694"/>
            <a:ext cx="18573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Book Antiqua" pitchFamily="18" charset="0"/>
              </a:rPr>
              <a:t>А.П. </a:t>
            </a:r>
            <a:r>
              <a:rPr lang="ru-RU" sz="1600" b="1" dirty="0" err="1" smtClean="0">
                <a:solidFill>
                  <a:srgbClr val="FF0000"/>
                </a:solidFill>
                <a:latin typeface="Book Antiqua" pitchFamily="18" charset="0"/>
              </a:rPr>
              <a:t>Гиваргизов</a:t>
            </a:r>
            <a:endParaRPr lang="ru-RU" sz="1600" b="1" dirty="0">
              <a:solidFill>
                <a:srgbClr val="FF000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2000"/>
            <a:lum/>
          </a:blip>
          <a:srcRect/>
          <a:stretch>
            <a:fillRect t="-2000" r="-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85720" y="214290"/>
            <a:ext cx="3786182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Архивные учреждения приступили к научной разработке архивных фондов. В большой степени в этом была заслуга А.П.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Гиваргизова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, активизировавшего эту работу.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Первоначально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основной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задачей было составление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инвентарных описей, поступающих на хранение фондов. Но постепенно сотрудники приступили к описанию содержания документов. 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5602" name="Picture 2" descr="C:\Documents and Settings\ТактароваЕ\Рабочий стол\95 лет АС - новые планшеты\новая версия планшет 2\4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85728"/>
            <a:ext cx="3643338" cy="2563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714612" y="4929198"/>
            <a:ext cx="157163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ru-RU" sz="1400" dirty="0" smtClean="0">
                <a:latin typeface="Book Antiqua" pitchFamily="18" charset="0"/>
              </a:rPr>
              <a:t>На фото архивные документы до приведения их в порядок и после . 1930-е гг.</a:t>
            </a:r>
            <a:endParaRPr lang="ru-RU" sz="1400" dirty="0">
              <a:latin typeface="Book Antiqua" pitchFamily="18" charset="0"/>
            </a:endParaRPr>
          </a:p>
        </p:txBody>
      </p:sp>
      <p:pic>
        <p:nvPicPr>
          <p:cNvPr id="25603" name="Picture 3" descr="C:\Documents and Settings\ТактароваЕ\Рабочий стол\95 лет АС - новые планшеты\новая версия планшет 2\4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9" y="3071810"/>
            <a:ext cx="3786214" cy="3184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42844" y="3143248"/>
            <a:ext cx="414340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latin typeface="Book Antiqua" pitchFamily="18" charset="0"/>
              </a:rPr>
              <a:t>К 1930-му году документы архивного фонда были сосредоточены в 2-х архивах: историческом и образованном в 1924 г. архиве Октябрьской революции. Фактически это были архивохранилища Донского окружного </a:t>
            </a:r>
            <a:r>
              <a:rPr lang="ru-RU" sz="1500" dirty="0" err="1" smtClean="0">
                <a:latin typeface="Book Antiqua" pitchFamily="18" charset="0"/>
              </a:rPr>
              <a:t>архбюро</a:t>
            </a:r>
            <a:r>
              <a:rPr lang="ru-RU" sz="1500" dirty="0" smtClean="0">
                <a:latin typeface="Book Antiqua" pitchFamily="18" charset="0"/>
              </a:rPr>
              <a:t>. Здесь же находились и фонды СККАБ.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3038</TotalTime>
  <Words>4509</Words>
  <Application>Microsoft Office PowerPoint</Application>
  <PresentationFormat>Экран (4:3)</PresentationFormat>
  <Paragraphs>262</Paragraphs>
  <Slides>63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Донские архивы рассказывают....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336</cp:revision>
  <dcterms:modified xsi:type="dcterms:W3CDTF">2018-04-28T05:19:29Z</dcterms:modified>
</cp:coreProperties>
</file>